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  <p:sldMasterId id="2147483686" r:id="rId2"/>
  </p:sldMasterIdLst>
  <p:notesMasterIdLst>
    <p:notesMasterId r:id="rId31"/>
  </p:notesMasterIdLst>
  <p:sldIdLst>
    <p:sldId id="300" r:id="rId3"/>
    <p:sldId id="257" r:id="rId4"/>
    <p:sldId id="258" r:id="rId5"/>
    <p:sldId id="259" r:id="rId6"/>
    <p:sldId id="260" r:id="rId7"/>
    <p:sldId id="261" r:id="rId8"/>
    <p:sldId id="306" r:id="rId9"/>
    <p:sldId id="288" r:id="rId10"/>
    <p:sldId id="287" r:id="rId11"/>
    <p:sldId id="303" r:id="rId12"/>
    <p:sldId id="304" r:id="rId13"/>
    <p:sldId id="305" r:id="rId14"/>
    <p:sldId id="265" r:id="rId15"/>
    <p:sldId id="289" r:id="rId16"/>
    <p:sldId id="315" r:id="rId17"/>
    <p:sldId id="308" r:id="rId18"/>
    <p:sldId id="299" r:id="rId19"/>
    <p:sldId id="318" r:id="rId20"/>
    <p:sldId id="309" r:id="rId21"/>
    <p:sldId id="310" r:id="rId22"/>
    <p:sldId id="316" r:id="rId23"/>
    <p:sldId id="313" r:id="rId24"/>
    <p:sldId id="317" r:id="rId25"/>
    <p:sldId id="311" r:id="rId26"/>
    <p:sldId id="314" r:id="rId27"/>
    <p:sldId id="307" r:id="rId28"/>
    <p:sldId id="282" r:id="rId29"/>
    <p:sldId id="302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Βασιλης Πετρακοπουλος" initials="ΒΠ" lastIdx="2" clrIdx="0">
    <p:extLst>
      <p:ext uri="{19B8F6BF-5375-455C-9EA6-DF929625EA0E}">
        <p15:presenceInfo xmlns:p15="http://schemas.microsoft.com/office/powerpoint/2012/main" userId="58f2b23dec341a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00"/>
    <a:srgbClr val="25D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D5B1D2-D986-4EAA-978B-5F3AF2657A15}">
  <a:tblStyle styleId="{84D5B1D2-D986-4EAA-978B-5F3AF2657A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90" y="8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1167-9D2E-4399-8B42-BC6FA353F0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81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563d8a0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563d8a0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958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563d8a0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563d8a0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253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563d8a0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563d8a0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4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563d8a0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563d8a0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866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563d8a0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563d8a0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4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333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00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8401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380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3d39418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3d39418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825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511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018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668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547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89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335a46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335a46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039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3d394189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3d394189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1167-9D2E-4399-8B42-BC6FA353F0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66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3ec8e66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3ec8e66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2f9a1017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2f9a1017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3d39418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3d39418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61d10ffa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61d10ffa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563d8a0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563d8a0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587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2f9a101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2f9a101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3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563d8a0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563d8a0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84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0" y="1437626"/>
            <a:ext cx="9144000" cy="1458161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vert="horz" lIns="936000" tIns="45720" rIns="2016000" bIns="45720" rtlCol="0" anchor="ctr">
            <a:normAutofit/>
          </a:bodyPr>
          <a:lstStyle>
            <a:lvl1pPr algn="l">
              <a:defRPr lang="en-US" sz="2700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4/10/2021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  <p:pic>
        <p:nvPicPr>
          <p:cNvPr id="7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31990"/>
            <a:ext cx="2268538" cy="41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63892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4/10/2021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103113785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4/10/2021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25148235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3822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0" y="1437626"/>
            <a:ext cx="9144000" cy="1458161"/>
          </a:xfr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vert="horz" lIns="936000" tIns="45720" rIns="2016000" bIns="45720" rtlCol="0" anchor="ctr">
            <a:normAutofit/>
          </a:bodyPr>
          <a:lstStyle>
            <a:lvl1pPr algn="l">
              <a:defRPr lang="en-US" sz="2700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  <p:pic>
        <p:nvPicPr>
          <p:cNvPr id="7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31990"/>
            <a:ext cx="2268538" cy="41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57696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blipFill dpi="0" rotWithShape="1">
            <a:blip r:embed="rId2"/>
            <a:srcRect/>
            <a:stretch>
              <a:fillRect t="80000" b="6000"/>
            </a:stretch>
          </a:blipFill>
          <a:ln>
            <a:noFill/>
          </a:ln>
        </p:spPr>
        <p:txBody>
          <a:bodyPr vert="horz" lIns="720000" tIns="45720" rIns="91440" bIns="45720" rtlCol="0" anchor="ctr">
            <a:normAutofit/>
          </a:bodyPr>
          <a:lstStyle>
            <a:lvl1pPr>
              <a:defRPr lang="en-US" sz="2400" b="1" dirty="0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>
            <a:lvl1pPr marL="257175" indent="-257175">
              <a:buClr>
                <a:srgbClr val="2D63A3"/>
              </a:buClr>
              <a:buSzPct val="110000"/>
              <a:buFont typeface="Wingdings" pitchFamily="2" charset="2"/>
              <a:buChar char="§"/>
              <a:defRPr sz="2100"/>
            </a:lvl1pPr>
            <a:lvl2pPr marL="557213" indent="-214313">
              <a:buClr>
                <a:srgbClr val="00B2FF"/>
              </a:buClr>
              <a:buSzPct val="50000"/>
              <a:buFont typeface="Wingdings" pitchFamily="2" charset="2"/>
              <a:buChar char="q"/>
              <a:defRPr sz="1800"/>
            </a:lvl2pPr>
            <a:lvl3pPr marL="857250" indent="-171450">
              <a:buClr>
                <a:srgbClr val="2D63A3"/>
              </a:buClr>
              <a:buSzPct val="60000"/>
              <a:buFont typeface="Calibri" pitchFamily="34" charset="0"/>
              <a:buChar char="□"/>
              <a:defRPr sz="1500"/>
            </a:lvl3pPr>
            <a:lvl4pPr>
              <a:buClr>
                <a:srgbClr val="00B2FF"/>
              </a:buClr>
              <a:defRPr sz="1200"/>
            </a:lvl4pPr>
            <a:lvl5pPr>
              <a:buClr>
                <a:srgbClr val="2D63A3"/>
              </a:buClr>
              <a:defRPr sz="1050"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82354520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77355835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blipFill dpi="0" rotWithShape="1">
            <a:blip r:embed="rId3"/>
            <a:srcRect/>
            <a:stretch>
              <a:fillRect t="80000" b="6000"/>
            </a:stretch>
          </a:blipFill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l-GR" sz="2100" dirty="0" smtClean="0"/>
            </a:lvl1pPr>
            <a:lvl2pPr>
              <a:defRPr lang="el-GR" sz="1800" dirty="0" smtClean="0"/>
            </a:lvl2pPr>
            <a:lvl3pPr>
              <a:defRPr lang="el-GR" sz="1500" dirty="0" smtClean="0"/>
            </a:lvl3pPr>
            <a:lvl4pPr>
              <a:defRPr lang="el-GR" sz="1350" dirty="0" smtClean="0"/>
            </a:lvl4pPr>
            <a:lvl5pPr>
              <a:defRPr lang="en-US" sz="1350" dirty="0"/>
            </a:lvl5pPr>
          </a:lstStyle>
          <a:p>
            <a:pPr lvl="0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Στυλ κειμένου υποδείγματος</a:t>
            </a:r>
          </a:p>
          <a:p>
            <a:pPr lvl="1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Δεύτερο επίπεδο</a:t>
            </a:r>
          </a:p>
          <a:p>
            <a:pPr lvl="2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Τρίτο επίπεδο</a:t>
            </a:r>
          </a:p>
          <a:p>
            <a:pPr lvl="3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Τέταρτο επίπεδο</a:t>
            </a:r>
          </a:p>
          <a:p>
            <a:pPr lvl="4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l-GR" sz="2100" dirty="0" smtClean="0"/>
            </a:lvl1pPr>
            <a:lvl2pPr>
              <a:defRPr lang="el-GR" sz="1800" dirty="0" smtClean="0"/>
            </a:lvl2pPr>
            <a:lvl3pPr>
              <a:defRPr lang="el-GR" sz="1500" dirty="0" smtClean="0"/>
            </a:lvl3pPr>
            <a:lvl4pPr>
              <a:defRPr lang="el-GR" sz="1350" dirty="0" smtClean="0"/>
            </a:lvl4pPr>
            <a:lvl5pPr>
              <a:defRPr lang="en-US" sz="1350" dirty="0"/>
            </a:lvl5pPr>
          </a:lstStyle>
          <a:p>
            <a:pPr lvl="0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Στυλ κειμένου υποδείγματος</a:t>
            </a:r>
          </a:p>
          <a:p>
            <a:pPr lvl="1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Δεύτερο επίπεδο</a:t>
            </a:r>
          </a:p>
          <a:p>
            <a:pPr lvl="2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Τρίτο επίπεδο</a:t>
            </a:r>
          </a:p>
          <a:p>
            <a:pPr lvl="3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Τέταρτο επίπεδο</a:t>
            </a:r>
          </a:p>
          <a:p>
            <a:pPr lvl="4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565479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blipFill dpi="0" rotWithShape="1">
            <a:blip r:embed="rId2"/>
            <a:srcRect/>
            <a:stretch>
              <a:fillRect t="10000" r="96000" b="10000"/>
            </a:stretch>
          </a:blipFill>
        </p:spPr>
        <p:txBody>
          <a:bodyPr lIns="21600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l-GR" sz="2100" smtClean="0"/>
            </a:lvl1pPr>
            <a:lvl2pPr>
              <a:defRPr lang="el-GR" sz="1800" smtClean="0"/>
            </a:lvl2pPr>
            <a:lvl3pPr>
              <a:defRPr lang="el-GR" sz="1500" smtClean="0"/>
            </a:lvl3pPr>
            <a:lvl4pPr>
              <a:defRPr lang="el-GR" sz="1350" smtClean="0"/>
            </a:lvl4pPr>
            <a:lvl5pPr>
              <a:defRPr lang="en-US" sz="1350"/>
            </a:lvl5pPr>
          </a:lstStyle>
          <a:p>
            <a:pPr lvl="0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Στυλ κειμένου υποδείγματος</a:t>
            </a:r>
          </a:p>
          <a:p>
            <a:pPr lvl="1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Δεύτερο επίπεδο</a:t>
            </a:r>
          </a:p>
          <a:p>
            <a:pPr lvl="2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Τρίτο επίπεδο</a:t>
            </a:r>
          </a:p>
          <a:p>
            <a:pPr lvl="3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Τέταρτο επίπεδο</a:t>
            </a:r>
          </a:p>
          <a:p>
            <a:pPr lvl="4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  <a:blipFill>
            <a:blip r:embed="rId3"/>
            <a:stretch>
              <a:fillRect t="10000" r="96000" b="10000"/>
            </a:stretch>
          </a:blipFill>
        </p:spPr>
        <p:txBody>
          <a:bodyPr lIns="21600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l-GR" sz="2100" smtClean="0"/>
            </a:lvl1pPr>
            <a:lvl2pPr>
              <a:defRPr lang="el-GR" sz="1800" smtClean="0"/>
            </a:lvl2pPr>
            <a:lvl3pPr>
              <a:defRPr lang="el-GR" sz="1500" smtClean="0"/>
            </a:lvl3pPr>
            <a:lvl4pPr>
              <a:defRPr lang="el-GR" sz="1350" smtClean="0"/>
            </a:lvl4pPr>
            <a:lvl5pPr>
              <a:defRPr lang="en-US" sz="1350"/>
            </a:lvl5pPr>
          </a:lstStyle>
          <a:p>
            <a:pPr lvl="0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Στυλ κειμένου υποδείγματος</a:t>
            </a:r>
          </a:p>
          <a:p>
            <a:pPr lvl="1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Δεύτερο επίπεδο</a:t>
            </a:r>
          </a:p>
          <a:p>
            <a:pPr lvl="2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Τρίτο επίπεδο</a:t>
            </a:r>
          </a:p>
          <a:p>
            <a:pPr lvl="3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Τέταρτο επίπεδο</a:t>
            </a:r>
          </a:p>
          <a:p>
            <a:pPr lvl="4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254785347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25499337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41586280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blipFill dpi="0" rotWithShape="1">
            <a:blip r:embed="rId2"/>
            <a:srcRect/>
            <a:stretch>
              <a:fillRect t="80000" b="6000"/>
            </a:stretch>
          </a:blipFill>
          <a:ln>
            <a:noFill/>
          </a:ln>
        </p:spPr>
        <p:txBody>
          <a:bodyPr vert="horz" lIns="720000" tIns="45720" rIns="91440" bIns="45720" rtlCol="0" anchor="ctr">
            <a:normAutofit/>
          </a:bodyPr>
          <a:lstStyle>
            <a:lvl1pPr>
              <a:defRPr lang="en-US" sz="2400" b="1" dirty="0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>
            <a:lvl1pPr marL="257175" indent="-257175">
              <a:buClr>
                <a:srgbClr val="2D63A3"/>
              </a:buClr>
              <a:buSzPct val="110000"/>
              <a:buFont typeface="Wingdings" pitchFamily="2" charset="2"/>
              <a:buChar char="§"/>
              <a:defRPr sz="2100"/>
            </a:lvl1pPr>
            <a:lvl2pPr marL="557213" indent="-214313">
              <a:buClr>
                <a:srgbClr val="00B2FF"/>
              </a:buClr>
              <a:buSzPct val="50000"/>
              <a:buFont typeface="Wingdings" pitchFamily="2" charset="2"/>
              <a:buChar char="q"/>
              <a:defRPr sz="1800"/>
            </a:lvl2pPr>
            <a:lvl3pPr marL="857250" indent="-171450">
              <a:buClr>
                <a:srgbClr val="2D63A3"/>
              </a:buClr>
              <a:buSzPct val="60000"/>
              <a:buFont typeface="Calibri" pitchFamily="34" charset="0"/>
              <a:buChar char="□"/>
              <a:defRPr sz="1500"/>
            </a:lvl3pPr>
            <a:lvl4pPr>
              <a:buClr>
                <a:srgbClr val="00B2FF"/>
              </a:buClr>
              <a:defRPr sz="1200"/>
            </a:lvl4pPr>
            <a:lvl5pPr>
              <a:buClr>
                <a:srgbClr val="2D63A3"/>
              </a:buClr>
              <a:defRPr sz="1050"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4/10/2021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382798123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457202" y="204787"/>
            <a:ext cx="3008313" cy="871538"/>
          </a:xfrm>
        </p:spPr>
        <p:txBody>
          <a:bodyPr lIns="252000" anchor="b"/>
          <a:lstStyle>
            <a:lvl1pPr algn="l">
              <a:defRPr sz="1500" b="1"/>
            </a:lvl1pPr>
          </a:lstStyle>
          <a:p>
            <a:r>
              <a:rPr lang="el-GR" dirty="0"/>
              <a:t>Στυλ κύριου τίτλου</a:t>
            </a:r>
            <a:br>
              <a:rPr lang="en-US" dirty="0"/>
            </a:b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244184829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763688" y="310492"/>
            <a:ext cx="5486400" cy="425054"/>
          </a:xfrm>
        </p:spPr>
        <p:txBody>
          <a:bodyPr lIns="504000" bIns="108000" anchor="b"/>
          <a:lstStyle>
            <a:lvl1pPr algn="l">
              <a:defRPr sz="1500" b="1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1763688" y="1491630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1763688" y="735546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429132962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244848099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413482081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45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4/10/2021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26812937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blipFill dpi="0" rotWithShape="1">
            <a:blip r:embed="rId3"/>
            <a:srcRect/>
            <a:stretch>
              <a:fillRect t="80000" b="6000"/>
            </a:stretch>
          </a:blipFill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l-GR" sz="2100" dirty="0" smtClean="0"/>
            </a:lvl1pPr>
            <a:lvl2pPr>
              <a:defRPr lang="el-GR" sz="1800" dirty="0" smtClean="0"/>
            </a:lvl2pPr>
            <a:lvl3pPr>
              <a:defRPr lang="el-GR" sz="1500" dirty="0" smtClean="0"/>
            </a:lvl3pPr>
            <a:lvl4pPr>
              <a:defRPr lang="el-GR" sz="1350" dirty="0" smtClean="0"/>
            </a:lvl4pPr>
            <a:lvl5pPr>
              <a:defRPr lang="en-US" sz="1350" dirty="0"/>
            </a:lvl5pPr>
          </a:lstStyle>
          <a:p>
            <a:pPr lvl="0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Στυλ κειμένου υποδείγματος</a:t>
            </a:r>
          </a:p>
          <a:p>
            <a:pPr lvl="1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Δεύτερο επίπεδο</a:t>
            </a:r>
          </a:p>
          <a:p>
            <a:pPr lvl="2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Τρίτο επίπεδο</a:t>
            </a:r>
          </a:p>
          <a:p>
            <a:pPr lvl="3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Τέταρτο επίπεδο</a:t>
            </a:r>
          </a:p>
          <a:p>
            <a:pPr lvl="4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l-GR" sz="2100" dirty="0" smtClean="0"/>
            </a:lvl1pPr>
            <a:lvl2pPr>
              <a:defRPr lang="el-GR" sz="1800" dirty="0" smtClean="0"/>
            </a:lvl2pPr>
            <a:lvl3pPr>
              <a:defRPr lang="el-GR" sz="1500" dirty="0" smtClean="0"/>
            </a:lvl3pPr>
            <a:lvl4pPr>
              <a:defRPr lang="el-GR" sz="1350" dirty="0" smtClean="0"/>
            </a:lvl4pPr>
            <a:lvl5pPr>
              <a:defRPr lang="en-US" sz="1350" dirty="0"/>
            </a:lvl5pPr>
          </a:lstStyle>
          <a:p>
            <a:pPr lvl="0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Στυλ κειμένου υποδείγματος</a:t>
            </a:r>
          </a:p>
          <a:p>
            <a:pPr lvl="1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Δεύτερο επίπεδο</a:t>
            </a:r>
          </a:p>
          <a:p>
            <a:pPr lvl="2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Τρίτο επίπεδο</a:t>
            </a:r>
          </a:p>
          <a:p>
            <a:pPr lvl="3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Τέταρτο επίπεδο</a:t>
            </a:r>
          </a:p>
          <a:p>
            <a:pPr lvl="4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4/10/2021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2065952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blipFill dpi="0" rotWithShape="1">
            <a:blip r:embed="rId2"/>
            <a:srcRect/>
            <a:stretch>
              <a:fillRect t="10000" r="96000" b="10000"/>
            </a:stretch>
          </a:blipFill>
        </p:spPr>
        <p:txBody>
          <a:bodyPr lIns="21600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l-GR" sz="2100" smtClean="0"/>
            </a:lvl1pPr>
            <a:lvl2pPr>
              <a:defRPr lang="el-GR" sz="1800" smtClean="0"/>
            </a:lvl2pPr>
            <a:lvl3pPr>
              <a:defRPr lang="el-GR" sz="1500" smtClean="0"/>
            </a:lvl3pPr>
            <a:lvl4pPr>
              <a:defRPr lang="el-GR" sz="1350" smtClean="0"/>
            </a:lvl4pPr>
            <a:lvl5pPr>
              <a:defRPr lang="en-US" sz="1350"/>
            </a:lvl5pPr>
          </a:lstStyle>
          <a:p>
            <a:pPr lvl="0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Στυλ κειμένου υποδείγματος</a:t>
            </a:r>
          </a:p>
          <a:p>
            <a:pPr lvl="1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Δεύτερο επίπεδο</a:t>
            </a:r>
          </a:p>
          <a:p>
            <a:pPr lvl="2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Τρίτο επίπεδο</a:t>
            </a:r>
          </a:p>
          <a:p>
            <a:pPr lvl="3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Τέταρτο επίπεδο</a:t>
            </a:r>
          </a:p>
          <a:p>
            <a:pPr lvl="4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  <a:blipFill>
            <a:blip r:embed="rId3"/>
            <a:stretch>
              <a:fillRect t="10000" r="96000" b="10000"/>
            </a:stretch>
          </a:blipFill>
        </p:spPr>
        <p:txBody>
          <a:bodyPr lIns="21600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l-GR" sz="2100" smtClean="0"/>
            </a:lvl1pPr>
            <a:lvl2pPr>
              <a:defRPr lang="el-GR" sz="1800" smtClean="0"/>
            </a:lvl2pPr>
            <a:lvl3pPr>
              <a:defRPr lang="el-GR" sz="1500" smtClean="0"/>
            </a:lvl3pPr>
            <a:lvl4pPr>
              <a:defRPr lang="el-GR" sz="1350" smtClean="0"/>
            </a:lvl4pPr>
            <a:lvl5pPr>
              <a:defRPr lang="en-US" sz="1350"/>
            </a:lvl5pPr>
          </a:lstStyle>
          <a:p>
            <a:pPr lvl="0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Στυλ κειμένου υποδείγματος</a:t>
            </a:r>
          </a:p>
          <a:p>
            <a:pPr lvl="1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Δεύτερο επίπεδο</a:t>
            </a:r>
          </a:p>
          <a:p>
            <a:pPr lvl="2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Τρίτο επίπεδο</a:t>
            </a:r>
          </a:p>
          <a:p>
            <a:pPr lvl="3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Τέταρτο επίπεδο</a:t>
            </a:r>
          </a:p>
          <a:p>
            <a:pPr lvl="4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4/10/2021</a:t>
            </a:r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263072782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4/10/2021</a:t>
            </a:r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31291831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4/10/2021</a:t>
            </a:r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122483101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457202" y="204787"/>
            <a:ext cx="3008313" cy="871538"/>
          </a:xfrm>
        </p:spPr>
        <p:txBody>
          <a:bodyPr lIns="252000" anchor="b"/>
          <a:lstStyle>
            <a:lvl1pPr algn="l">
              <a:defRPr sz="1500" b="1"/>
            </a:lvl1pPr>
          </a:lstStyle>
          <a:p>
            <a:r>
              <a:rPr lang="el-GR" dirty="0"/>
              <a:t>Στυλ κύριου τίτλου</a:t>
            </a:r>
            <a:br>
              <a:rPr lang="en-US" dirty="0"/>
            </a:b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4/10/2021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8172673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763688" y="310492"/>
            <a:ext cx="5486400" cy="425054"/>
          </a:xfrm>
        </p:spPr>
        <p:txBody>
          <a:bodyPr lIns="504000" bIns="108000" anchor="b"/>
          <a:lstStyle>
            <a:lvl1pPr algn="l">
              <a:defRPr sz="1500" b="1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1763688" y="1491630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1763688" y="735546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4/10/2021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</p:spTree>
    <p:extLst>
      <p:ext uri="{BB962C8B-B14F-4D97-AF65-F5344CB8AC3E}">
        <p14:creationId xmlns:p14="http://schemas.microsoft.com/office/powerpoint/2010/main" val="141959128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blipFill dpi="0" rotWithShape="1">
            <a:blip r:embed="rId14"/>
            <a:srcRect/>
            <a:stretch>
              <a:fillRect t="80000" b="6000"/>
            </a:stretch>
          </a:blipFill>
          <a:ln>
            <a:noFill/>
          </a:ln>
        </p:spPr>
        <p:txBody>
          <a:bodyPr vert="horz" lIns="720000" tIns="45720" rIns="91440" bIns="45720" rtlCol="0" anchor="ctr">
            <a:normAutofit/>
          </a:bodyPr>
          <a:lstStyle/>
          <a:p>
            <a:pPr lvl="0"/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 dirty="0"/>
              <a:t>Στυλ υποδείγματος κειμένου</a:t>
            </a:r>
          </a:p>
          <a:p>
            <a:pPr lvl="1">
              <a:buClr>
                <a:srgbClr val="00B2FF"/>
              </a:buClr>
              <a:buSzPct val="50000"/>
              <a:buFont typeface="Wingdings" pitchFamily="2" charset="2"/>
              <a:buChar char="q"/>
            </a:pPr>
            <a:r>
              <a:rPr lang="el-GR" dirty="0"/>
              <a:t>Δεύτερου επιπέδου</a:t>
            </a:r>
          </a:p>
          <a:p>
            <a:pPr lvl="2">
              <a:buClr>
                <a:srgbClr val="2D63A3"/>
              </a:buClr>
              <a:buSzPct val="60000"/>
              <a:buFont typeface="Calibri" pitchFamily="34" charset="0"/>
              <a:buChar char="□"/>
            </a:pPr>
            <a:r>
              <a:rPr lang="el-GR" dirty="0"/>
              <a:t>Τρίτου επιπέδου</a:t>
            </a:r>
          </a:p>
          <a:p>
            <a:pPr lvl="3">
              <a:buClr>
                <a:srgbClr val="00B2FF"/>
              </a:buClr>
            </a:pPr>
            <a:r>
              <a:rPr lang="el-GR" dirty="0"/>
              <a:t>Τέταρτου επιπέδου</a:t>
            </a:r>
          </a:p>
          <a:p>
            <a:pPr lvl="4">
              <a:buClr>
                <a:srgbClr val="2D63A3"/>
              </a:buClr>
            </a:pPr>
            <a:r>
              <a:rPr lang="el-GR" dirty="0"/>
              <a:t>Πέμπτου επιπέδου</a:t>
            </a:r>
            <a:endParaRPr lang="en-US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l-GR"/>
              <a:t>4/10/2021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  <p:pic>
        <p:nvPicPr>
          <p:cNvPr id="7" name="Picture 2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4731990"/>
            <a:ext cx="2268538" cy="41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933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US" sz="3300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00B2FF"/>
        </a:buClr>
        <a:buFont typeface="Arial" pitchFamily="34" charset="0"/>
        <a:buChar char="•"/>
        <a:defRPr lang="el-GR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lang="el-GR" sz="21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l-GR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lang="el-GR" sz="15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lang="en-US" sz="15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blipFill dpi="0" rotWithShape="1">
            <a:blip r:embed="rId14"/>
            <a:srcRect/>
            <a:stretch>
              <a:fillRect t="80000" b="6000"/>
            </a:stretch>
          </a:blipFill>
          <a:ln>
            <a:noFill/>
          </a:ln>
        </p:spPr>
        <p:txBody>
          <a:bodyPr vert="horz" lIns="720000" tIns="45720" rIns="91440" bIns="45720" rtlCol="0" anchor="ctr">
            <a:normAutofit/>
          </a:bodyPr>
          <a:lstStyle/>
          <a:p>
            <a:pPr lvl="0"/>
            <a:r>
              <a:rPr lang="el-GR" dirty="0"/>
              <a:t>Στυλ κύριου τίτλου</a:t>
            </a:r>
            <a:endParaRPr lang="en-US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rgbClr val="2D63A3"/>
              </a:buClr>
              <a:buSzPct val="110000"/>
              <a:buFont typeface="Wingdings" pitchFamily="2" charset="2"/>
              <a:buChar char="§"/>
            </a:pPr>
            <a:r>
              <a:rPr lang="el-GR" dirty="0"/>
              <a:t>Στυλ υποδείγματος κειμένου</a:t>
            </a:r>
          </a:p>
          <a:p>
            <a:pPr lvl="1">
              <a:buClr>
                <a:srgbClr val="00B2FF"/>
              </a:buClr>
              <a:buSzPct val="50000"/>
              <a:buFont typeface="Wingdings" pitchFamily="2" charset="2"/>
              <a:buChar char="q"/>
            </a:pPr>
            <a:r>
              <a:rPr lang="el-GR" dirty="0"/>
              <a:t>Δεύτερου επιπέδου</a:t>
            </a:r>
          </a:p>
          <a:p>
            <a:pPr lvl="2">
              <a:buClr>
                <a:srgbClr val="2D63A3"/>
              </a:buClr>
              <a:buSzPct val="60000"/>
              <a:buFont typeface="Calibri" pitchFamily="34" charset="0"/>
              <a:buChar char="□"/>
            </a:pPr>
            <a:r>
              <a:rPr lang="el-GR" dirty="0"/>
              <a:t>Τρίτου επιπέδου</a:t>
            </a:r>
          </a:p>
          <a:p>
            <a:pPr lvl="3">
              <a:buClr>
                <a:srgbClr val="00B2FF"/>
              </a:buClr>
            </a:pPr>
            <a:r>
              <a:rPr lang="el-GR" dirty="0"/>
              <a:t>Τέταρτου επιπέδου</a:t>
            </a:r>
          </a:p>
          <a:p>
            <a:pPr lvl="4">
              <a:buClr>
                <a:srgbClr val="2D63A3"/>
              </a:buClr>
            </a:pPr>
            <a:r>
              <a:rPr lang="el-GR" dirty="0"/>
              <a:t>Πέμπτου επιπέδου</a:t>
            </a:r>
            <a:endParaRPr lang="en-US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F3E2A-D014-47EA-B877-757EA3B44339}" type="datetimeFigureOut">
              <a:rPr lang="el-GR" smtClean="0"/>
              <a:t>21/7/2022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 smtClean="0"/>
              <a:t>‹#›</a:t>
            </a:fld>
            <a:endParaRPr lang="el"/>
          </a:p>
        </p:txBody>
      </p:sp>
      <p:pic>
        <p:nvPicPr>
          <p:cNvPr id="7" name="Picture 2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4731990"/>
            <a:ext cx="2268538" cy="41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4002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lang="en-US" sz="3300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00B2FF"/>
        </a:buClr>
        <a:buFont typeface="Arial" pitchFamily="34" charset="0"/>
        <a:buChar char="•"/>
        <a:defRPr lang="el-GR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lang="el-GR" sz="21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l-GR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lang="el-GR" sz="15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lang="en-US" sz="15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ieeexplore.ieee.org/document/7140298" TargetMode="External"/><Relationship Id="rId4" Type="http://schemas.openxmlformats.org/officeDocument/2006/relationships/hyperlink" Target="http://mawi.wide.ad.jp/mawi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researchgate.net/figure/Multilayer-perceptron-neural-network-model_fig1_314176848" TargetMode="Externa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hyperlink" Target="https://www.cloudflare.com/learning/network-layer/what-is-an-autonomous-system/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hyperlink" Target="https://towardsdatascience.com/introduction-to-ibm-federated-learning-a-collaborative-approach-to-train-ml-models-on-private-data-2b4221c383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tutorialexample.com/lstm-vs-gru-network-which-has-better-performance-deep-learning-tutorial/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2010.0126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2104.0785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-1" y="1437626"/>
            <a:ext cx="9144001" cy="1458161"/>
          </a:xfrm>
        </p:spPr>
        <p:txBody>
          <a:bodyPr lIns="828000" rIns="2232000">
            <a:normAutofit/>
          </a:bodyPr>
          <a:lstStyle/>
          <a:p>
            <a:r>
              <a:rPr lang="en-US" sz="2600" dirty="0"/>
              <a:t>DDoS Detection using Trust-Aware Federated Learning for Heterogeneous Collaborators</a:t>
            </a:r>
            <a:endParaRPr lang="el-GR" sz="2600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941668" y="57150"/>
            <a:ext cx="61722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67500" tIns="33750" rIns="67500" bIns="33750"/>
          <a:lstStyle/>
          <a:p>
            <a:pPr algn="r"/>
            <a:r>
              <a:rPr lang="en-US" sz="1800" b="1" cap="small" dirty="0">
                <a:latin typeface="+mj-lt"/>
                <a:cs typeface="Times New Roman" panose="02020603050405020304" pitchFamily="18" charset="0"/>
              </a:rPr>
              <a:t>National Technical University of Athens</a:t>
            </a:r>
            <a:endParaRPr lang="en-US" sz="1800" b="1" dirty="0">
              <a:latin typeface="+mj-lt"/>
              <a:cs typeface="Times New Roman" panose="02020603050405020304" pitchFamily="18" charset="0"/>
            </a:endParaRPr>
          </a:p>
          <a:p>
            <a:pPr algn="r"/>
            <a:r>
              <a:rPr lang="en-US" sz="1800" cap="small" dirty="0">
                <a:latin typeface="+mj-lt"/>
                <a:cs typeface="Times New Roman" panose="02020603050405020304" pitchFamily="18" charset="0"/>
              </a:rPr>
              <a:t>School of Electrical and Computer Engineering</a:t>
            </a:r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 algn="r"/>
            <a:r>
              <a:rPr lang="en-US" sz="1500" cap="small" dirty="0">
                <a:latin typeface="+mj-lt"/>
                <a:cs typeface="Times New Roman" panose="02020603050405020304" pitchFamily="18" charset="0"/>
              </a:rPr>
              <a:t>Division of Communication, Electronic and Information Engineering</a:t>
            </a:r>
            <a:endParaRPr lang="en-US" sz="1500" dirty="0">
              <a:latin typeface="+mj-lt"/>
              <a:cs typeface="Times New Roman" panose="02020603050405020304" pitchFamily="18" charset="0"/>
            </a:endParaRPr>
          </a:p>
          <a:p>
            <a:pPr algn="r"/>
            <a:r>
              <a:rPr lang="en-US" sz="1500" b="1" cap="small" dirty="0">
                <a:latin typeface="+mj-lt"/>
                <a:cs typeface="Times New Roman" panose="02020603050405020304" pitchFamily="18" charset="0"/>
              </a:rPr>
              <a:t>Net</a:t>
            </a:r>
            <a:r>
              <a:rPr lang="en-US" sz="1500" cap="small" dirty="0">
                <a:latin typeface="+mj-lt"/>
                <a:cs typeface="Times New Roman" panose="02020603050405020304" pitchFamily="18" charset="0"/>
              </a:rPr>
              <a:t>work </a:t>
            </a:r>
            <a:r>
              <a:rPr lang="en-US" sz="1500" b="1" cap="small" dirty="0"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1500" cap="small" dirty="0">
                <a:latin typeface="+mj-lt"/>
                <a:cs typeface="Times New Roman" panose="02020603050405020304" pitchFamily="18" charset="0"/>
              </a:rPr>
              <a:t>anagement and </a:t>
            </a:r>
            <a:r>
              <a:rPr lang="en-US" sz="1500" b="1" cap="small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1500" cap="small" dirty="0">
                <a:latin typeface="+mj-lt"/>
                <a:cs typeface="Times New Roman" panose="02020603050405020304" pitchFamily="18" charset="0"/>
              </a:rPr>
              <a:t>ptimal </a:t>
            </a:r>
            <a:r>
              <a:rPr lang="en-US" sz="1500" b="1" cap="small" dirty="0">
                <a:latin typeface="+mj-lt"/>
                <a:cs typeface="Times New Roman" panose="02020603050405020304" pitchFamily="18" charset="0"/>
              </a:rPr>
              <a:t>De</a:t>
            </a:r>
            <a:r>
              <a:rPr lang="en-US" sz="1500" cap="small" dirty="0">
                <a:latin typeface="+mj-lt"/>
                <a:cs typeface="Times New Roman" panose="02020603050405020304" pitchFamily="18" charset="0"/>
              </a:rPr>
              <a:t>sign Laboratory</a:t>
            </a:r>
            <a:endParaRPr lang="el-GR" sz="105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" name="Picture 3" descr="D:\Dropbox\Dropbox\PhD\Endiamesh\art\NTUA_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22" y="57150"/>
            <a:ext cx="1028700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Υπότιτλος 2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852615"/>
          </a:xfrm>
          <a:noFill/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Presentation of Diploma Thesis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Vasilis Petrakopoulos</a:t>
            </a:r>
            <a:endParaRPr lang="el-GR" sz="2000" b="1" dirty="0">
              <a:solidFill>
                <a:schemeClr val="tx1"/>
              </a:solidFill>
            </a:endParaRPr>
          </a:p>
          <a:p>
            <a:r>
              <a:rPr lang="en-US" sz="1600" dirty="0"/>
              <a:t>Supervisor: </a:t>
            </a:r>
            <a:r>
              <a:rPr lang="en-US" sz="1600" dirty="0" err="1"/>
              <a:t>Symeon</a:t>
            </a:r>
            <a:r>
              <a:rPr lang="en-US" sz="1600" dirty="0"/>
              <a:t> </a:t>
            </a:r>
            <a:r>
              <a:rPr lang="en-US" sz="1600" dirty="0" err="1"/>
              <a:t>Papavassiliou</a:t>
            </a:r>
            <a:endParaRPr lang="en-US" sz="1600" dirty="0"/>
          </a:p>
          <a:p>
            <a:r>
              <a:rPr lang="en-US" sz="1600" dirty="0"/>
              <a:t>Co-Supervisor: Vasilis </a:t>
            </a:r>
            <a:r>
              <a:rPr lang="en-US" sz="1600" dirty="0" err="1"/>
              <a:t>Maglaris</a:t>
            </a:r>
            <a:endParaRPr lang="en-US" sz="1600" dirty="0"/>
          </a:p>
          <a:p>
            <a:r>
              <a:rPr lang="en-US" sz="1600" dirty="0"/>
              <a:t>Athens</a:t>
            </a:r>
            <a:r>
              <a:rPr lang="el-GR" sz="1600" dirty="0"/>
              <a:t>, </a:t>
            </a:r>
            <a:r>
              <a:rPr lang="en-US" sz="1600" dirty="0"/>
              <a:t>July 2022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CC9C5-2D3E-4855-8ED3-C0017F983376}" type="slidenum">
              <a:rPr lang="el-GR" smtClean="0"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8039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86AD8-60F0-43B7-816B-0EE7B58C186C}"/>
              </a:ext>
            </a:extLst>
          </p:cNvPr>
          <p:cNvSpPr txBox="1"/>
          <p:nvPr/>
        </p:nvSpPr>
        <p:spPr>
          <a:xfrm>
            <a:off x="1259173" y="2139999"/>
            <a:ext cx="6676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client i: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sum[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For each client j: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sum[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+= norm(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model_weights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(j) –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model_weights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))^2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06CA28D-2080-49E5-AD17-8924DE4DEB72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Trust-Aware FL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Θέση κειμένου 5">
            <a:extLst>
              <a:ext uri="{FF2B5EF4-FFF2-40B4-BE49-F238E27FC236}">
                <a16:creationId xmlns:a16="http://schemas.microsoft.com/office/drawing/2014/main" id="{0147DB15-1C70-470C-8B0F-2FB7F32F4EFA}"/>
              </a:ext>
            </a:extLst>
          </p:cNvPr>
          <p:cNvSpPr txBox="1">
            <a:spLocks/>
          </p:cNvSpPr>
          <p:nvPr/>
        </p:nvSpPr>
        <p:spPr>
          <a:xfrm>
            <a:off x="727650" y="3430389"/>
            <a:ext cx="6305162" cy="406799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rPr>
              <a:t>Greater sums indicate markedly diverging models of clients</a:t>
            </a:r>
            <a:endParaRPr lang="en-US" sz="1800" dirty="0"/>
          </a:p>
        </p:txBody>
      </p:sp>
      <p:sp>
        <p:nvSpPr>
          <p:cNvPr id="7" name="Θέση κειμένου 5">
            <a:extLst>
              <a:ext uri="{FF2B5EF4-FFF2-40B4-BE49-F238E27FC236}">
                <a16:creationId xmlns:a16="http://schemas.microsoft.com/office/drawing/2014/main" id="{3D5A2BBC-484A-D711-3F0D-70A6A1E54F76}"/>
              </a:ext>
            </a:extLst>
          </p:cNvPr>
          <p:cNvSpPr txBox="1">
            <a:spLocks/>
          </p:cNvSpPr>
          <p:nvPr/>
        </p:nvSpPr>
        <p:spPr>
          <a:xfrm>
            <a:off x="727650" y="1369873"/>
            <a:ext cx="5789211" cy="406799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rPr>
              <a:t>For each client a sum is calculated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085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11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075527-076A-4708-AF09-F528E5F2FC36}"/>
                  </a:ext>
                </a:extLst>
              </p:cNvPr>
              <p:cNvSpPr txBox="1"/>
              <p:nvPr/>
            </p:nvSpPr>
            <p:spPr>
              <a:xfrm>
                <a:off x="4295553" y="1505679"/>
                <a:ext cx="4123659" cy="2371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0, 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𝑢𝑛𝑟𝑒𝑙𝑖𝑎𝑏𝑙𝑒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𝑟𝑒𝑙𝑖𝑎𝑏𝑙𝑒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l-G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(how many times client j is reliable)</a:t>
                </a:r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+1−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sz="1200" dirty="0">
                    <a:solidFill>
                      <a:prstClr val="black"/>
                    </a:solidFill>
                    <a:latin typeface="Calibri"/>
                    <a:ea typeface="Cambria Math" panose="02040503050406030204" pitchFamily="18" charset="0"/>
                  </a:rPr>
                  <a:t>(how many times client j is unreliable)</a:t>
                </a:r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𝑡𝑟𝑢𝑠𝑡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075527-076A-4708-AF09-F528E5F2F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553" y="1505679"/>
                <a:ext cx="4123659" cy="2371803"/>
              </a:xfrm>
              <a:prstGeom prst="rect">
                <a:avLst/>
              </a:prstGeom>
              <a:blipFill>
                <a:blip r:embed="rId3"/>
                <a:stretch>
                  <a:fillRect t="-4344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506CA28D-2080-49E5-AD17-8924DE4DEB72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4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Trust-Aware FL</a:t>
            </a:r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Θέση κειμένου 6">
                <a:extLst>
                  <a:ext uri="{FF2B5EF4-FFF2-40B4-BE49-F238E27FC236}">
                    <a16:creationId xmlns:a16="http://schemas.microsoft.com/office/drawing/2014/main" id="{D767E4B3-B3EC-498B-A29C-29E25835E1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35501" y="1426758"/>
                <a:ext cx="3660052" cy="1557445"/>
              </a:xfrm>
            </p:spPr>
            <p:txBody>
              <a:bodyPr/>
              <a:lstStyle/>
              <a:p>
                <a:r>
                  <a:rPr lang="en-US" sz="1800" dirty="0"/>
                  <a:t>We get a </a:t>
                </a:r>
                <a:r>
                  <a:rPr lang="en-US" sz="1800" i="1" dirty="0"/>
                  <a:t>list</a:t>
                </a:r>
                <a:r>
                  <a:rPr lang="en-US" sz="1800" dirty="0"/>
                  <a:t> of sums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Clients with sums greater than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𝒕𝒉𝒓𝒆𝒔𝒉𝒐𝒍𝒅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𝒎𝒆𝒅𝒊𝒂𝒏</m:t>
                    </m:r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𝒍𝒊𝒔𝒕</m:t>
                        </m:r>
                      </m:e>
                    </m:d>
                  </m:oMath>
                </a14:m>
                <a:endParaRPr lang="en-US" sz="1800" dirty="0"/>
              </a:p>
              <a:p>
                <a:pPr marL="146050" indent="0">
                  <a:buNone/>
                </a:pPr>
                <a:r>
                  <a:rPr lang="en-US" sz="1800" dirty="0"/>
                  <a:t>      are considered unreliable</a:t>
                </a:r>
                <a:endParaRPr lang="el-GR" sz="1800" dirty="0"/>
              </a:p>
            </p:txBody>
          </p:sp>
        </mc:Choice>
        <mc:Fallback xmlns="">
          <p:sp>
            <p:nvSpPr>
              <p:cNvPr id="7" name="Θέση κειμένου 6">
                <a:extLst>
                  <a:ext uri="{FF2B5EF4-FFF2-40B4-BE49-F238E27FC236}">
                    <a16:creationId xmlns:a16="http://schemas.microsoft.com/office/drawing/2014/main" id="{D767E4B3-B3EC-498B-A29C-29E25835E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5501" y="1426758"/>
                <a:ext cx="3660052" cy="1557445"/>
              </a:xfr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A19FD5-4227-4C91-88A2-978A93AB52CE}"/>
                  </a:ext>
                </a:extLst>
              </p:cNvPr>
              <p:cNvSpPr txBox="1"/>
              <p:nvPr/>
            </p:nvSpPr>
            <p:spPr>
              <a:xfrm>
                <a:off x="1818167" y="3628801"/>
                <a:ext cx="5507665" cy="1122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Cambria Math" panose="02040503050406030204" pitchFamily="18" charset="0"/>
                  </a:rPr>
                  <a:t>Example of weights aggregation:</a:t>
                </a:r>
                <a:endPara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Cambria Math" panose="02040503050406030204" pitchFamily="18" charset="0"/>
                </a:endParaRPr>
              </a:p>
              <a:p>
                <a:endParaRPr lang="en-US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𝑤h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1,3+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𝑤h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2,3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→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1,3×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𝑑𝑎𝑡𝑎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𝑡𝑟𝑢𝑠𝑡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 +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2,3×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𝑑𝑎𝑡𝑎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𝑡𝑟𝑢𝑠𝑡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𝑑𝑎𝑡𝑎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𝑡𝑟𝑢𝑠𝑡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𝑑𝑎𝑡𝑎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𝑡𝑟𝑢𝑠𝑡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l-GR" sz="11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l-GR" sz="11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A19FD5-4227-4C91-88A2-978A93AB5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167" y="3628801"/>
                <a:ext cx="5507665" cy="1122230"/>
              </a:xfrm>
              <a:prstGeom prst="rect">
                <a:avLst/>
              </a:prstGeom>
              <a:blipFill>
                <a:blip r:embed="rId6"/>
                <a:stretch>
                  <a:fillRect l="-664" t="-163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0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12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06CA28D-2080-49E5-AD17-8924DE4DEB72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>
                <a:solidFill>
                  <a:schemeClr val="tx1"/>
                </a:solidFill>
              </a:rPr>
              <a:t>Trust &amp; Heterogeneity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Θέση κειμένου 5">
            <a:extLst>
              <a:ext uri="{FF2B5EF4-FFF2-40B4-BE49-F238E27FC236}">
                <a16:creationId xmlns:a16="http://schemas.microsoft.com/office/drawing/2014/main" id="{A7B412A4-8170-48B0-95F5-6A5EC6F68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408" y="1033311"/>
            <a:ext cx="8409293" cy="2439994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Lato"/>
                <a:cs typeface="Lato"/>
                <a:sym typeface="Lato"/>
              </a:rPr>
              <a:t>Heterogeneity: trust sums calculations consider only relevant weights of clients</a:t>
            </a:r>
          </a:p>
          <a:p>
            <a:endParaRPr lang="en-US" sz="1800" dirty="0">
              <a:solidFill>
                <a:schemeClr val="tx1"/>
              </a:solidFill>
              <a:latin typeface="+mn-lt"/>
              <a:ea typeface="Lato"/>
              <a:cs typeface="Lato"/>
              <a:sym typeface="Lato"/>
            </a:endParaRPr>
          </a:p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Lato"/>
                <a:cs typeface="Lato"/>
                <a:sym typeface="Lato"/>
              </a:rPr>
              <a:t>Problem: abnormal values of weights for features selected by few clients</a:t>
            </a:r>
            <a:endParaRPr lang="en-US" sz="1800" dirty="0">
              <a:solidFill>
                <a:schemeClr val="tx1"/>
              </a:solidFill>
              <a:latin typeface="+mn-lt"/>
              <a:ea typeface="Lato"/>
              <a:cs typeface="Lato"/>
              <a:sym typeface="Lato"/>
            </a:endParaRPr>
          </a:p>
          <a:p>
            <a:endParaRPr lang="en-US" sz="1800" dirty="0">
              <a:solidFill>
                <a:schemeClr val="tx1"/>
              </a:solidFill>
              <a:latin typeface="+mn-lt"/>
              <a:ea typeface="Lato"/>
              <a:cs typeface="Lato"/>
              <a:sym typeface="Lato"/>
            </a:endParaRPr>
          </a:p>
          <a:p>
            <a:r>
              <a:rPr lang="en-US" sz="1800" dirty="0">
                <a:solidFill>
                  <a:schemeClr val="tx1"/>
                </a:solidFill>
                <a:latin typeface="+mn-lt"/>
                <a:ea typeface="Lato"/>
                <a:cs typeface="Lato"/>
                <a:sym typeface="Lato"/>
              </a:rPr>
              <a:t>Solution: diminish influence of these weights</a:t>
            </a:r>
          </a:p>
          <a:p>
            <a:endParaRPr lang="en-US" sz="1800" dirty="0">
              <a:ea typeface="Lato"/>
              <a:cs typeface="Lato"/>
              <a:sym typeface="Lato"/>
            </a:endParaRPr>
          </a:p>
          <a:p>
            <a:r>
              <a:rPr lang="en-US" sz="1800" dirty="0">
                <a:ea typeface="Lato"/>
                <a:cs typeface="Lato"/>
                <a:sym typeface="Lato"/>
              </a:rPr>
              <a:t>How: divide these weights in aggregation</a:t>
            </a:r>
            <a:endParaRPr lang="el-GR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 descr="The joy of exclamation marks! | Written language | The Guardian">
            <a:extLst>
              <a:ext uri="{FF2B5EF4-FFF2-40B4-BE49-F238E27FC236}">
                <a16:creationId xmlns:a16="http://schemas.microsoft.com/office/drawing/2014/main" id="{6093A9FB-E12D-49AE-A127-34921B19C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3" t="-3542" r="36797" b="-1"/>
          <a:stretch/>
        </p:blipFill>
        <p:spPr bwMode="auto">
          <a:xfrm>
            <a:off x="465349" y="1012051"/>
            <a:ext cx="264752" cy="58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15FE82-D1F1-477A-B37A-18F6F1EE6C5C}"/>
                  </a:ext>
                </a:extLst>
              </p:cNvPr>
              <p:cNvSpPr txBox="1"/>
              <p:nvPr/>
            </p:nvSpPr>
            <p:spPr>
              <a:xfrm>
                <a:off x="2321439" y="3863153"/>
                <a:ext cx="5507665" cy="1159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  <a:ea typeface="Cambria Math" panose="02040503050406030204" pitchFamily="18" charset="0"/>
                    <a:cs typeface="Arial"/>
                    <a:sym typeface="Arial"/>
                  </a:rPr>
                  <a:t>Example of weights aggregation:</a:t>
                </a:r>
                <a:endParaRPr lang="en-US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𝑤h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1,3+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𝑤h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2,3</m:t>
                        </m:r>
                      </m:num>
                      <m:den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  <a:r>
                  <a:rPr lang="en-US" sz="20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→</a:t>
                </a:r>
                <a:r>
                  <a:rPr 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1,3×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𝑑𝑎𝑡𝑎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𝑡𝑟𝑢𝑠𝑡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 +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2,3×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𝑑𝑎𝑡𝑎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𝑡𝑟𝑢𝑠𝑡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𝑑𝑎𝑡𝑎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𝑡𝑟𝑢𝑠𝑡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𝑑𝑎𝑡𝑎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𝑡𝑟𝑢𝑠𝑡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2)×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𝑟𝑎𝑟𝑒𝐹𝑎𝑐𝑡𝑜𝑟</m:t>
                        </m:r>
                      </m:den>
                    </m:f>
                  </m:oMath>
                </a14:m>
                <a:endParaRPr lang="el-GR" sz="11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l-GR" sz="11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15FE82-D1F1-477A-B37A-18F6F1EE6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39" y="3863153"/>
                <a:ext cx="5507665" cy="1159869"/>
              </a:xfrm>
              <a:prstGeom prst="rect">
                <a:avLst/>
              </a:prstGeom>
              <a:blipFill>
                <a:blip r:embed="rId5"/>
                <a:stretch>
                  <a:fillRect l="-664" t="-210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344F3E2-9750-6224-2118-CCED374431F7}"/>
              </a:ext>
            </a:extLst>
          </p:cNvPr>
          <p:cNvSpPr txBox="1"/>
          <p:nvPr/>
        </p:nvSpPr>
        <p:spPr>
          <a:xfrm>
            <a:off x="893984" y="3344489"/>
            <a:ext cx="711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+mn-lt"/>
              </a:rPr>
              <a:t>Key idea: least common features probably not important for classification</a:t>
            </a:r>
            <a:endParaRPr lang="el-GR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Picture 2" descr="Key idea icon flat creative element from Vector Image">
            <a:extLst>
              <a:ext uri="{FF2B5EF4-FFF2-40B4-BE49-F238E27FC236}">
                <a16:creationId xmlns:a16="http://schemas.microsoft.com/office/drawing/2014/main" id="{2FE97AD4-4B61-64F3-0675-5336FD98F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2" t="23317" r="22866" b="34914"/>
          <a:stretch/>
        </p:blipFill>
        <p:spPr bwMode="auto">
          <a:xfrm>
            <a:off x="597725" y="3399946"/>
            <a:ext cx="338990" cy="2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249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524437" y="1281436"/>
            <a:ext cx="7960950" cy="2858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/>
              <a:t>Datasets:</a:t>
            </a:r>
          </a:p>
          <a:p>
            <a:pPr marL="0" indent="0">
              <a:buNone/>
            </a:pPr>
            <a:r>
              <a:rPr lang="en-US" sz="1800" dirty="0"/>
              <a:t>	Benign traffic – WIDE Backbone [3]</a:t>
            </a:r>
          </a:p>
          <a:p>
            <a:pPr marL="0" indent="0">
              <a:buNone/>
            </a:pPr>
            <a:r>
              <a:rPr lang="en-US" sz="1800" dirty="0"/>
              <a:t>	Attack traffic – Booters (DDoS-for-hire services) – 7 different DNS attacks [4]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Each collaborator corresponds to an AS with access to:</a:t>
            </a:r>
          </a:p>
          <a:p>
            <a:pPr marL="742950" lvl="1" indent="-285750"/>
            <a:r>
              <a:rPr lang="en-US" sz="1500" dirty="0"/>
              <a:t>benign network data (aggregated by destination AS) from [3]</a:t>
            </a:r>
          </a:p>
          <a:p>
            <a:pPr marL="742950" lvl="1" indent="-285750"/>
            <a:r>
              <a:rPr lang="en-US" sz="1500" dirty="0"/>
              <a:t>a single attack from [4]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Experiments with 7, 14, 21 collaborators</a:t>
            </a:r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13</a:t>
            </a:fld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E09D44-F2DA-43B4-8688-14BC03FCB97E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Dataset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CC2DD-3DE6-39E0-1130-128440A60FBB}"/>
              </a:ext>
            </a:extLst>
          </p:cNvPr>
          <p:cNvSpPr txBox="1"/>
          <p:nvPr/>
        </p:nvSpPr>
        <p:spPr>
          <a:xfrm>
            <a:off x="2105087" y="4442851"/>
            <a:ext cx="6931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00" i="1" dirty="0">
                <a:latin typeface="+mn-lt"/>
              </a:rPr>
              <a:t>[3]: MAWI Working Group Traffic Archive. </a:t>
            </a:r>
            <a:r>
              <a:rPr lang="en-US" sz="1000" i="1" dirty="0">
                <a:latin typeface="+mn-lt"/>
                <a:hlinkClick r:id="rId4"/>
              </a:rPr>
              <a:t>http://mawi.wide.ad.jp/mawi/</a:t>
            </a:r>
            <a:r>
              <a:rPr lang="en-US" sz="1000" i="1" dirty="0">
                <a:latin typeface="+mn-lt"/>
              </a:rPr>
              <a:t>. Access date: 2022-05-24.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00" i="1" dirty="0">
                <a:latin typeface="+mn-lt"/>
              </a:rPr>
              <a:t>[4]: J. J. </a:t>
            </a:r>
            <a:r>
              <a:rPr lang="en-US" sz="1000" i="1" dirty="0" err="1">
                <a:latin typeface="+mn-lt"/>
              </a:rPr>
              <a:t>Santanna</a:t>
            </a:r>
            <a:r>
              <a:rPr lang="en-US" sz="1000" i="1" dirty="0">
                <a:latin typeface="+mn-lt"/>
              </a:rPr>
              <a:t>, R. van Rijswijk-</a:t>
            </a:r>
            <a:r>
              <a:rPr lang="en-US" sz="1000" i="1" dirty="0" err="1">
                <a:latin typeface="+mn-lt"/>
              </a:rPr>
              <a:t>Deij</a:t>
            </a:r>
            <a:r>
              <a:rPr lang="en-US" sz="1000" i="1" dirty="0">
                <a:latin typeface="+mn-lt"/>
              </a:rPr>
              <a:t>, R. Hofstede, A. </a:t>
            </a:r>
            <a:r>
              <a:rPr lang="en-US" sz="1000" i="1" dirty="0" err="1">
                <a:latin typeface="+mn-lt"/>
              </a:rPr>
              <a:t>Sperotto</a:t>
            </a:r>
            <a:r>
              <a:rPr lang="en-US" sz="1000" i="1" dirty="0">
                <a:latin typeface="+mn-lt"/>
              </a:rPr>
              <a:t>, M. </a:t>
            </a:r>
            <a:r>
              <a:rPr lang="en-US" sz="1000" i="1" dirty="0" err="1">
                <a:latin typeface="+mn-lt"/>
              </a:rPr>
              <a:t>Wierbosch</a:t>
            </a:r>
            <a:r>
              <a:rPr lang="en-US" sz="1000" i="1" dirty="0">
                <a:latin typeface="+mn-lt"/>
              </a:rPr>
              <a:t>, L. Z. Granville and A. Pras. Booters — An analysis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00" i="1" dirty="0">
                <a:latin typeface="+mn-lt"/>
              </a:rPr>
              <a:t>of DDoS-as-a-service attacks. In Proceedings of the International Symposium on Integrated Network Management, 2015.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00" i="1" dirty="0">
                <a:latin typeface="+mn-lt"/>
                <a:hlinkClick r:id="rId5"/>
              </a:rPr>
              <a:t>https://ieeexplore.ieee.org/document/7140298</a:t>
            </a:r>
            <a:endParaRPr lang="en-US" sz="1000" i="1" dirty="0">
              <a:latin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729450" y="1090049"/>
            <a:ext cx="7688700" cy="3453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/>
              <a:t>Heterogeneous models generation:</a:t>
            </a:r>
          </a:p>
          <a:p>
            <a:pPr marL="742950" lvl="1" indent="-285750"/>
            <a:r>
              <a:rPr lang="en-US" sz="1500" dirty="0"/>
              <a:t>Feature selection procedure (random forest) on clients’ private datasets</a:t>
            </a:r>
          </a:p>
          <a:p>
            <a:pPr marL="742950" lvl="1" indent="-285750"/>
            <a:r>
              <a:rPr lang="en-GB" sz="1500" dirty="0"/>
              <a:t>Individual models with heterogeneous features and number of features</a:t>
            </a:r>
            <a:endParaRPr lang="en-US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285750" indent="-285750"/>
            <a:r>
              <a:rPr lang="en-US" sz="1800" dirty="0"/>
              <a:t>What about trust?</a:t>
            </a:r>
            <a:endParaRPr lang="en-US" sz="1500" dirty="0"/>
          </a:p>
          <a:p>
            <a:pPr marL="742950" lvl="1" indent="-285750"/>
            <a:r>
              <a:rPr lang="en-US" sz="1500" dirty="0"/>
              <a:t>Booter 5 unsuccessful attack (low bandwidth)</a:t>
            </a:r>
          </a:p>
          <a:p>
            <a:pPr marL="742950" lvl="1" indent="-285750"/>
            <a:r>
              <a:rPr lang="en-US" sz="1500" dirty="0"/>
              <a:t>Models of clients encountered 5</a:t>
            </a:r>
            <a:r>
              <a:rPr lang="en-US" sz="1500" baseline="30000" dirty="0"/>
              <a:t>th</a:t>
            </a:r>
            <a:r>
              <a:rPr lang="en-US" sz="1500" dirty="0"/>
              <a:t> attack diverge</a:t>
            </a:r>
          </a:p>
          <a:p>
            <a:pPr marL="742950" lvl="1" indent="-285750"/>
            <a:r>
              <a:rPr lang="en-US" sz="1500" dirty="0"/>
              <a:t>Using trust to diminish their influence benefits model</a:t>
            </a:r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14</a:t>
            </a:fld>
            <a:endParaRPr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28D370-BC7B-458D-AE79-0EAFF4AADE28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Experimental Evaluation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5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729450" y="983730"/>
            <a:ext cx="7688700" cy="2546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2-layer MLP neural networks:</a:t>
            </a:r>
          </a:p>
          <a:p>
            <a:pPr marL="285750" indent="-285750"/>
            <a:r>
              <a:rPr lang="en-US" sz="1800" dirty="0"/>
              <a:t>n inputs (n number of chosen features)</a:t>
            </a:r>
          </a:p>
          <a:p>
            <a:pPr marL="285750" indent="-285750"/>
            <a:r>
              <a:rPr lang="en-US" sz="1800" dirty="0"/>
              <a:t>2n+1 neurons hidden layer [5] (with </a:t>
            </a:r>
            <a:r>
              <a:rPr lang="en-US" sz="1800" dirty="0" err="1"/>
              <a:t>ReLu</a:t>
            </a:r>
            <a:r>
              <a:rPr lang="en-US" sz="1800" dirty="0"/>
              <a:t> activation function)</a:t>
            </a:r>
          </a:p>
          <a:p>
            <a:pPr marL="285750" indent="-285750"/>
            <a:r>
              <a:rPr lang="en-US" sz="1800" dirty="0"/>
              <a:t>1 output (with Sigmoid activation function)</a:t>
            </a:r>
            <a:endParaRPr sz="1800" dirty="0"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15</a:t>
            </a:fld>
            <a:endParaRPr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28D370-BC7B-458D-AE79-0EAFF4AADE28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Experimental Evaluation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ultilayer perceptron neural network model. | Download Scientific Diagram">
            <a:extLst>
              <a:ext uri="{FF2B5EF4-FFF2-40B4-BE49-F238E27FC236}">
                <a16:creationId xmlns:a16="http://schemas.microsoft.com/office/drawing/2014/main" id="{27E63DF0-240D-4148-BE38-42DD7D20A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17" y="2194667"/>
            <a:ext cx="3625701" cy="249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C9F34-733B-49FE-A237-871F2E53D948}"/>
              </a:ext>
            </a:extLst>
          </p:cNvPr>
          <p:cNvSpPr txBox="1"/>
          <p:nvPr/>
        </p:nvSpPr>
        <p:spPr>
          <a:xfrm>
            <a:off x="2488017" y="3507646"/>
            <a:ext cx="284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hlinkClick r:id="rId5"/>
              </a:rPr>
              <a:t>https://www.researchgate.net/figure/Multilayer-perceptron-neural-network-model_fig1_314176848</a:t>
            </a:r>
            <a:endParaRPr lang="en-US" sz="9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5E503-D137-1847-39E7-89D4A271135D}"/>
              </a:ext>
            </a:extLst>
          </p:cNvPr>
          <p:cNvSpPr txBox="1"/>
          <p:nvPr/>
        </p:nvSpPr>
        <p:spPr>
          <a:xfrm>
            <a:off x="2390098" y="4746092"/>
            <a:ext cx="5726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00" i="1" dirty="0">
                <a:latin typeface="+mn-lt"/>
              </a:rPr>
              <a:t>[5]: C. </a:t>
            </a:r>
            <a:r>
              <a:rPr lang="en-US" sz="1000" i="1" dirty="0" err="1">
                <a:latin typeface="+mn-lt"/>
              </a:rPr>
              <a:t>Siaterlis</a:t>
            </a:r>
            <a:r>
              <a:rPr lang="en-US" sz="1000" i="1" dirty="0">
                <a:latin typeface="+mn-lt"/>
              </a:rPr>
              <a:t> and B. </a:t>
            </a:r>
            <a:r>
              <a:rPr lang="en-US" sz="1000" i="1" dirty="0" err="1">
                <a:latin typeface="+mn-lt"/>
              </a:rPr>
              <a:t>Maglaris</a:t>
            </a:r>
            <a:r>
              <a:rPr lang="en-US" sz="1000" i="1" dirty="0">
                <a:latin typeface="+mn-lt"/>
              </a:rPr>
              <a:t>. Detecting DDoS attacks using a multilayer Perceptron classifier.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00" i="1" dirty="0">
                <a:latin typeface="+mn-lt"/>
              </a:rPr>
              <a:t>In Proceedings of the 9th IFIP/IEEE International Symposium on Integrated Network Management, 2004.</a:t>
            </a:r>
            <a:endParaRPr lang="el-GR" sz="1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4246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29450" y="1345228"/>
            <a:ext cx="7688700" cy="2291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dirty="0"/>
              <a:t>3 experiments: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Individual models vs FL model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Trust-aware FL vs FL without trust</a:t>
            </a:r>
          </a:p>
          <a:p>
            <a:pPr marL="0" indent="0">
              <a:buNone/>
            </a:pPr>
            <a:endParaRPr lang="en-US" sz="1800" dirty="0"/>
          </a:p>
          <a:p>
            <a:pPr marL="285750" indent="-285750"/>
            <a:r>
              <a:rPr lang="en-US" sz="1800" dirty="0"/>
              <a:t>Feature selection in FL</a:t>
            </a:r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16</a:t>
            </a:fld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E09D44-F2DA-43B4-8688-14BC03FCB97E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Experiments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7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17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7DFEBB-8ADA-466B-83EA-FEFA016E32B6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Individual Models vs FL Model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202;p22">
            <a:extLst>
              <a:ext uri="{FF2B5EF4-FFF2-40B4-BE49-F238E27FC236}">
                <a16:creationId xmlns:a16="http://schemas.microsoft.com/office/drawing/2014/main" id="{D8799A0E-B17D-E6FE-88FD-9DF6A814C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054066"/>
            <a:ext cx="7688700" cy="434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dirty="0"/>
              <a:t>Performance of clients on their own vs FL model (7 clients)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551304F-C5FC-9358-B90D-5E6C1834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0" y="1565381"/>
            <a:ext cx="3718560" cy="2552700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9B2C7E1C-3A2A-5610-F2B0-3B76B8CE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947" y="1564332"/>
            <a:ext cx="371856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3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18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7DFEBB-8ADA-466B-83EA-FEFA016E32B6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Individual Models vs FL Model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202;p22">
            <a:extLst>
              <a:ext uri="{FF2B5EF4-FFF2-40B4-BE49-F238E27FC236}">
                <a16:creationId xmlns:a16="http://schemas.microsoft.com/office/drawing/2014/main" id="{D8799A0E-B17D-E6FE-88FD-9DF6A814C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054066"/>
            <a:ext cx="7688700" cy="434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dirty="0"/>
              <a:t>Performance of clients on their own vs FL model (7 clients)</a:t>
            </a:r>
          </a:p>
        </p:txBody>
      </p:sp>
      <p:sp>
        <p:nvSpPr>
          <p:cNvPr id="9" name="Google Shape;202;p22">
            <a:extLst>
              <a:ext uri="{FF2B5EF4-FFF2-40B4-BE49-F238E27FC236}">
                <a16:creationId xmlns:a16="http://schemas.microsoft.com/office/drawing/2014/main" id="{07D5D381-CDC1-A3B8-627B-33EF7C0AC977}"/>
              </a:ext>
            </a:extLst>
          </p:cNvPr>
          <p:cNvSpPr txBox="1">
            <a:spLocks/>
          </p:cNvSpPr>
          <p:nvPr/>
        </p:nvSpPr>
        <p:spPr>
          <a:xfrm>
            <a:off x="1211567" y="3327518"/>
            <a:ext cx="2639327" cy="60306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Minimum gain: 0.7% (client 2)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Maximum gain: 15% (client 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202;p22">
                <a:extLst>
                  <a:ext uri="{FF2B5EF4-FFF2-40B4-BE49-F238E27FC236}">
                    <a16:creationId xmlns:a16="http://schemas.microsoft.com/office/drawing/2014/main" id="{CE47EFAA-7BD9-4867-1AD1-1589F0C67A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1719" y="1996591"/>
                <a:ext cx="2939175" cy="10222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457200" lvl="0" indent="-311150" algn="l" defTabSz="6858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B2FF"/>
                  </a:buClr>
                  <a:buSzPts val="1300"/>
                  <a:buFont typeface="Arial" pitchFamily="34" charset="0"/>
                  <a:buChar char="●"/>
                  <a:defRPr lang="el-GR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298450" algn="l" defTabSz="685800" rtl="0" eaLnBrk="1" latinLnBrk="0" hangingPunct="1"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Arial" pitchFamily="34" charset="0"/>
                  <a:buChar char="○"/>
                  <a:defRPr lang="el-GR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298450" algn="l" defTabSz="685800" rtl="0" eaLnBrk="1" latinLnBrk="0" hangingPunct="1"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Arial" pitchFamily="34" charset="0"/>
                  <a:buChar char="■"/>
                  <a:defRPr lang="el-G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298450" algn="l" defTabSz="685800" rtl="0" eaLnBrk="1" latinLnBrk="0" hangingPunct="1"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Arial" pitchFamily="34" charset="0"/>
                  <a:buChar char="●"/>
                  <a:defRPr lang="el-GR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298450" algn="l" defTabSz="685800" rtl="0" eaLnBrk="1" latinLnBrk="0" hangingPunct="1"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Arial" pitchFamily="34" charset="0"/>
                  <a:buChar char="○"/>
                  <a:defRPr lang="en-US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298450" algn="l" defTabSz="685800" rtl="0" eaLnBrk="1" latinLnBrk="0" hangingPunct="1"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Arial" pitchFamily="34" charset="0"/>
                  <a:buChar char="■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298450" algn="l" defTabSz="685800" rtl="0" eaLnBrk="1" latinLnBrk="0" hangingPunct="1"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Arial" pitchFamily="34" charset="0"/>
                  <a:buChar char="●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298450" algn="l" defTabSz="685800" rtl="0" eaLnBrk="1" latinLnBrk="0" hangingPunct="1"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Arial" pitchFamily="34" charset="0"/>
                  <a:buChar char="○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298450" algn="l" defTabSz="685800" rtl="0" eaLnBrk="1" latinLnBrk="0" hangingPunct="1">
                  <a:spcBef>
                    <a:spcPts val="1600"/>
                  </a:spcBef>
                  <a:spcAft>
                    <a:spcPts val="1600"/>
                  </a:spcAft>
                  <a:buSzPts val="1100"/>
                  <a:buFont typeface="Arial" pitchFamily="34" charset="0"/>
                  <a:buChar char="■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/>
                <a:r>
                  <a:rPr lang="en-US" sz="1400" dirty="0"/>
                  <a:t>TNR more important than TPR</a:t>
                </a:r>
              </a:p>
              <a:p>
                <a:pPr marL="285750" indent="-285750"/>
                <a:r>
                  <a:rPr lang="en-US" sz="1400" dirty="0"/>
                  <a:t>Weighted score:</a:t>
                </a:r>
              </a:p>
              <a:p>
                <a:pPr marL="0" indent="0">
                  <a:buNone/>
                </a:pPr>
                <a:r>
                  <a:rPr lang="en-US" sz="1400" dirty="0"/>
                  <a:t>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55%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𝑇𝑁𝑅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+45%×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1" name="Google Shape;202;p22">
                <a:extLst>
                  <a:ext uri="{FF2B5EF4-FFF2-40B4-BE49-F238E27FC236}">
                    <a16:creationId xmlns:a16="http://schemas.microsoft.com/office/drawing/2014/main" id="{CE47EFAA-7BD9-4867-1AD1-1589F0C6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19" y="1996591"/>
                <a:ext cx="2939175" cy="1022274"/>
              </a:xfrm>
              <a:prstGeom prst="rect">
                <a:avLst/>
              </a:prstGeom>
              <a:blipFill>
                <a:blip r:embed="rId4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Εικόνα 4">
            <a:extLst>
              <a:ext uri="{FF2B5EF4-FFF2-40B4-BE49-F238E27FC236}">
                <a16:creationId xmlns:a16="http://schemas.microsoft.com/office/drawing/2014/main" id="{91ED8A8A-708E-4E52-208A-D523CD6C8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61" y="1650647"/>
            <a:ext cx="370332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2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>
            <a:extLst>
              <a:ext uri="{FF2B5EF4-FFF2-40B4-BE49-F238E27FC236}">
                <a16:creationId xmlns:a16="http://schemas.microsoft.com/office/drawing/2014/main" id="{A7403A42-96F5-7207-F1B4-59899D0B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60" y="2870833"/>
            <a:ext cx="4687558" cy="2083359"/>
          </a:xfrm>
          <a:prstGeom prst="rect">
            <a:avLst/>
          </a:prstGeom>
        </p:spPr>
      </p:pic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19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7DFEBB-8ADA-466B-83EA-FEFA016E32B6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4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Individual Models vs FL Model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202;p22">
            <a:extLst>
              <a:ext uri="{FF2B5EF4-FFF2-40B4-BE49-F238E27FC236}">
                <a16:creationId xmlns:a16="http://schemas.microsoft.com/office/drawing/2014/main" id="{D8799A0E-B17D-E6FE-88FD-9DF6A814C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74040" y="1366728"/>
            <a:ext cx="3416224" cy="701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dirty="0"/>
              <a:t>Performance of clients on their</a:t>
            </a:r>
          </a:p>
          <a:p>
            <a:pPr marL="0" indent="0">
              <a:buNone/>
            </a:pPr>
            <a:r>
              <a:rPr lang="en-US" sz="1800" dirty="0"/>
              <a:t>own vs FL model (14 clients)</a:t>
            </a:r>
          </a:p>
        </p:txBody>
      </p:sp>
      <p:sp>
        <p:nvSpPr>
          <p:cNvPr id="9" name="Google Shape;202;p22">
            <a:extLst>
              <a:ext uri="{FF2B5EF4-FFF2-40B4-BE49-F238E27FC236}">
                <a16:creationId xmlns:a16="http://schemas.microsoft.com/office/drawing/2014/main" id="{07D5D381-CDC1-A3B8-627B-33EF7C0AC977}"/>
              </a:ext>
            </a:extLst>
          </p:cNvPr>
          <p:cNvSpPr txBox="1">
            <a:spLocks/>
          </p:cNvSpPr>
          <p:nvPr/>
        </p:nvSpPr>
        <p:spPr>
          <a:xfrm>
            <a:off x="598965" y="3606769"/>
            <a:ext cx="3491025" cy="60306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Minimum gain (loss): -0.23% (clients 2 and 9)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Maximum gain: 21.4% (client 12)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8C25C50-EE94-9FAD-B717-67457C693A8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032" y="971107"/>
            <a:ext cx="4687559" cy="20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8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1118409"/>
            <a:ext cx="7688700" cy="3396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Collaborative Attack Detection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Federated Learning (FL)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Related Work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Contribution: Trust-Aware Heterogeneous FL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Methodology for Heterogeneous FL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Trust-Aware FL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Trust &amp; Heterogeneity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Dataset Description</a:t>
            </a:r>
            <a:endParaRPr lang="el-GR"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Experimental Evaluation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Experiments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Results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Conclusions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sz="1600" dirty="0"/>
              <a:t>Future Work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2</a:t>
            </a:fld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EDA3DC-E967-4410-8B85-BA21BB1FD1DA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Outline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20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7DFEBB-8ADA-466B-83EA-FEFA016E32B6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Individual Models vs FL Model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202;p22">
            <a:extLst>
              <a:ext uri="{FF2B5EF4-FFF2-40B4-BE49-F238E27FC236}">
                <a16:creationId xmlns:a16="http://schemas.microsoft.com/office/drawing/2014/main" id="{D8799A0E-B17D-E6FE-88FD-9DF6A814C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74040" y="1366728"/>
            <a:ext cx="3416224" cy="701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dirty="0"/>
              <a:t>Performance of clients on their</a:t>
            </a:r>
          </a:p>
          <a:p>
            <a:pPr marL="0" indent="0">
              <a:buNone/>
            </a:pPr>
            <a:r>
              <a:rPr lang="en-US" sz="1800" dirty="0"/>
              <a:t>own vs FL model (21 clients)</a:t>
            </a:r>
          </a:p>
        </p:txBody>
      </p:sp>
      <p:sp>
        <p:nvSpPr>
          <p:cNvPr id="9" name="Google Shape;202;p22">
            <a:extLst>
              <a:ext uri="{FF2B5EF4-FFF2-40B4-BE49-F238E27FC236}">
                <a16:creationId xmlns:a16="http://schemas.microsoft.com/office/drawing/2014/main" id="{07D5D381-CDC1-A3B8-627B-33EF7C0AC977}"/>
              </a:ext>
            </a:extLst>
          </p:cNvPr>
          <p:cNvSpPr txBox="1">
            <a:spLocks/>
          </p:cNvSpPr>
          <p:nvPr/>
        </p:nvSpPr>
        <p:spPr>
          <a:xfrm>
            <a:off x="598966" y="3606769"/>
            <a:ext cx="3359714" cy="60306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Minimum gain (loss): -0.82% (client 9)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Maximum gain: 14.4% (client 12)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AB1F31BB-54A2-2C1C-E61A-040C21C56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" y="939909"/>
            <a:ext cx="4826747" cy="2030766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B73C100A-84C2-AD70-18EE-9E66B4B8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046" y="2892920"/>
            <a:ext cx="4826748" cy="203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3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21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7DFEBB-8ADA-466B-83EA-FEFA016E32B6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Individual Models vs FL Model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8C30D8B2-1A8B-1EB2-57B0-FD8E5E38F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662" y="1776328"/>
            <a:ext cx="7688700" cy="2775501"/>
          </a:xfrm>
        </p:spPr>
        <p:txBody>
          <a:bodyPr/>
          <a:lstStyle/>
          <a:p>
            <a:pPr marL="146050" indent="0">
              <a:buNone/>
            </a:pPr>
            <a:endParaRPr lang="en-US" sz="1800" dirty="0"/>
          </a:p>
          <a:p>
            <a:r>
              <a:rPr lang="en-US" sz="1800" dirty="0"/>
              <a:t>Average gain: 5.5% (21 clients)</a:t>
            </a:r>
          </a:p>
          <a:p>
            <a:endParaRPr lang="en-US" sz="1800" dirty="0"/>
          </a:p>
          <a:p>
            <a:r>
              <a:rPr lang="en-US" sz="1800" dirty="0"/>
              <a:t>More than 90% of clients gain in accuracy (21 clients)</a:t>
            </a:r>
          </a:p>
          <a:p>
            <a:endParaRPr lang="en-US" sz="1800" dirty="0"/>
          </a:p>
          <a:p>
            <a:r>
              <a:rPr lang="en-US" sz="1800" dirty="0"/>
              <a:t>Effective method – clients learn to distinguish new attacks</a:t>
            </a:r>
          </a:p>
          <a:p>
            <a:endParaRPr lang="en-US" sz="1800" dirty="0"/>
          </a:p>
          <a:p>
            <a:r>
              <a:rPr lang="en-US" sz="1800" dirty="0"/>
              <a:t>Motivation to join</a:t>
            </a:r>
          </a:p>
          <a:p>
            <a:endParaRPr lang="en-US" sz="1800" dirty="0"/>
          </a:p>
          <a:p>
            <a:r>
              <a:rPr lang="en-US" sz="1800" dirty="0"/>
              <a:t>Scalability</a:t>
            </a:r>
          </a:p>
        </p:txBody>
      </p:sp>
      <p:sp>
        <p:nvSpPr>
          <p:cNvPr id="10" name="Google Shape;202;p22">
            <a:extLst>
              <a:ext uri="{FF2B5EF4-FFF2-40B4-BE49-F238E27FC236}">
                <a16:creationId xmlns:a16="http://schemas.microsoft.com/office/drawing/2014/main" id="{AE85E680-B85B-4219-650B-24FC178548B2}"/>
              </a:ext>
            </a:extLst>
          </p:cNvPr>
          <p:cNvSpPr txBox="1">
            <a:spLocks/>
          </p:cNvSpPr>
          <p:nvPr/>
        </p:nvSpPr>
        <p:spPr>
          <a:xfrm>
            <a:off x="727650" y="980102"/>
            <a:ext cx="7688700" cy="434491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Performance of clients on their own vs FL model</a:t>
            </a:r>
          </a:p>
        </p:txBody>
      </p:sp>
      <p:pic>
        <p:nvPicPr>
          <p:cNvPr id="6" name="Picture 2" descr="Key Takeaway Stock Illustrations – 99 Key Takeaway Stock Illustrations,  Vectors &amp; Clipart - Dreamstime">
            <a:extLst>
              <a:ext uri="{FF2B5EF4-FFF2-40B4-BE49-F238E27FC236}">
                <a16:creationId xmlns:a16="http://schemas.microsoft.com/office/drawing/2014/main" id="{4AE53B00-7903-4E93-9C22-FBD7CD24F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11" y="997028"/>
            <a:ext cx="1544903" cy="154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145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22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7DFEBB-8ADA-466B-83EA-FEFA016E32B6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Individual Models vs FL Model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202;p22">
            <a:extLst>
              <a:ext uri="{FF2B5EF4-FFF2-40B4-BE49-F238E27FC236}">
                <a16:creationId xmlns:a16="http://schemas.microsoft.com/office/drawing/2014/main" id="{D8799A0E-B17D-E6FE-88FD-9DF6A814C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054066"/>
            <a:ext cx="7688700" cy="434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dirty="0"/>
              <a:t>Average of 20 runs with random distribution of attacks</a:t>
            </a:r>
          </a:p>
        </p:txBody>
      </p:sp>
      <p:sp>
        <p:nvSpPr>
          <p:cNvPr id="10" name="Google Shape;202;p22">
            <a:extLst>
              <a:ext uri="{FF2B5EF4-FFF2-40B4-BE49-F238E27FC236}">
                <a16:creationId xmlns:a16="http://schemas.microsoft.com/office/drawing/2014/main" id="{9706EEED-4641-227C-78FD-93193CDFF912}"/>
              </a:ext>
            </a:extLst>
          </p:cNvPr>
          <p:cNvSpPr txBox="1">
            <a:spLocks/>
          </p:cNvSpPr>
          <p:nvPr/>
        </p:nvSpPr>
        <p:spPr>
          <a:xfrm>
            <a:off x="3619704" y="4095865"/>
            <a:ext cx="2639327" cy="60306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Minimum gain: 3.8% (client 6)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Maximum gain: 10.2% (client 5)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C2FFC56B-8276-90D8-9315-6848BBF8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53" y="1522236"/>
            <a:ext cx="3718560" cy="255270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35FA41E0-12FA-F18F-F9C3-79A76F705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822" y="1522236"/>
            <a:ext cx="371856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55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23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7DFEBB-8ADA-466B-83EA-FEFA016E32B6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Individual Models vs FL Model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Θέση κειμένου 4">
            <a:extLst>
              <a:ext uri="{FF2B5EF4-FFF2-40B4-BE49-F238E27FC236}">
                <a16:creationId xmlns:a16="http://schemas.microsoft.com/office/drawing/2014/main" id="{197A7D1B-0E2A-8CAE-510B-BFE33A7D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662" y="1971318"/>
            <a:ext cx="7688700" cy="2681378"/>
          </a:xfrm>
        </p:spPr>
        <p:txBody>
          <a:bodyPr/>
          <a:lstStyle/>
          <a:p>
            <a:endParaRPr lang="en-US" sz="1800" dirty="0"/>
          </a:p>
          <a:p>
            <a:r>
              <a:rPr lang="en-US" sz="1800" dirty="0"/>
              <a:t>Average gain: 6.65%</a:t>
            </a:r>
          </a:p>
          <a:p>
            <a:endParaRPr lang="en-US" sz="1800" dirty="0"/>
          </a:p>
          <a:p>
            <a:r>
              <a:rPr lang="en-US" sz="1800" dirty="0"/>
              <a:t>All clients gain in accuracy</a:t>
            </a:r>
          </a:p>
          <a:p>
            <a:endParaRPr lang="en-US" sz="1800" dirty="0"/>
          </a:p>
          <a:p>
            <a:r>
              <a:rPr lang="en-US" sz="1800" dirty="0"/>
              <a:t>Beneficial method in real case scenario</a:t>
            </a:r>
          </a:p>
          <a:p>
            <a:endParaRPr lang="en-US" sz="1800" dirty="0"/>
          </a:p>
          <a:p>
            <a:r>
              <a:rPr lang="en-US" sz="1800" dirty="0"/>
              <a:t>Greater motivation to join</a:t>
            </a:r>
          </a:p>
          <a:p>
            <a:endParaRPr lang="en-US" sz="1800" dirty="0"/>
          </a:p>
        </p:txBody>
      </p:sp>
      <p:sp>
        <p:nvSpPr>
          <p:cNvPr id="12" name="Google Shape;202;p22">
            <a:extLst>
              <a:ext uri="{FF2B5EF4-FFF2-40B4-BE49-F238E27FC236}">
                <a16:creationId xmlns:a16="http://schemas.microsoft.com/office/drawing/2014/main" id="{695C1CA5-FF1C-CC45-F831-547326304148}"/>
              </a:ext>
            </a:extLst>
          </p:cNvPr>
          <p:cNvSpPr txBox="1">
            <a:spLocks/>
          </p:cNvSpPr>
          <p:nvPr/>
        </p:nvSpPr>
        <p:spPr>
          <a:xfrm>
            <a:off x="727650" y="1054066"/>
            <a:ext cx="7688700" cy="434491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Average of 20 runs with random distribution of attacks</a:t>
            </a:r>
          </a:p>
        </p:txBody>
      </p:sp>
      <p:pic>
        <p:nvPicPr>
          <p:cNvPr id="6" name="Picture 2" descr="Key Takeaway Stock Illustrations – 99 Key Takeaway Stock Illustrations,  Vectors &amp; Clipart - Dreamstime">
            <a:extLst>
              <a:ext uri="{FF2B5EF4-FFF2-40B4-BE49-F238E27FC236}">
                <a16:creationId xmlns:a16="http://schemas.microsoft.com/office/drawing/2014/main" id="{EA1BECAE-9C3A-A1BD-B28C-F391945B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11" y="1111336"/>
            <a:ext cx="1544903" cy="154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00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24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7DFEBB-8ADA-466B-83EA-FEFA016E32B6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Trust-Aware FL vs FL without Trust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202;p22">
            <a:extLst>
              <a:ext uri="{FF2B5EF4-FFF2-40B4-BE49-F238E27FC236}">
                <a16:creationId xmlns:a16="http://schemas.microsoft.com/office/drawing/2014/main" id="{D8799A0E-B17D-E6FE-88FD-9DF6A814C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054066"/>
            <a:ext cx="7688700" cy="434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dirty="0"/>
              <a:t>Trust effect (7, 14 and 21 clients)</a:t>
            </a:r>
          </a:p>
        </p:txBody>
      </p:sp>
      <p:sp>
        <p:nvSpPr>
          <p:cNvPr id="10" name="Google Shape;202;p22">
            <a:extLst>
              <a:ext uri="{FF2B5EF4-FFF2-40B4-BE49-F238E27FC236}">
                <a16:creationId xmlns:a16="http://schemas.microsoft.com/office/drawing/2014/main" id="{4D62A196-DA87-8087-B989-A777AB5EBB98}"/>
              </a:ext>
            </a:extLst>
          </p:cNvPr>
          <p:cNvSpPr txBox="1">
            <a:spLocks/>
          </p:cNvSpPr>
          <p:nvPr/>
        </p:nvSpPr>
        <p:spPr>
          <a:xfrm>
            <a:off x="552361" y="3735504"/>
            <a:ext cx="1885139" cy="434491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Trust factor gain: 8.5%</a:t>
            </a:r>
          </a:p>
        </p:txBody>
      </p:sp>
      <p:sp>
        <p:nvSpPr>
          <p:cNvPr id="11" name="Google Shape;202;p22">
            <a:extLst>
              <a:ext uri="{FF2B5EF4-FFF2-40B4-BE49-F238E27FC236}">
                <a16:creationId xmlns:a16="http://schemas.microsoft.com/office/drawing/2014/main" id="{92090BE5-52E7-2924-281F-D0549FEE844E}"/>
              </a:ext>
            </a:extLst>
          </p:cNvPr>
          <p:cNvSpPr txBox="1">
            <a:spLocks/>
          </p:cNvSpPr>
          <p:nvPr/>
        </p:nvSpPr>
        <p:spPr>
          <a:xfrm>
            <a:off x="3697019" y="3735504"/>
            <a:ext cx="1885139" cy="434491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Trust factor gain: 7.6%</a:t>
            </a:r>
          </a:p>
        </p:txBody>
      </p:sp>
      <p:sp>
        <p:nvSpPr>
          <p:cNvPr id="12" name="Google Shape;202;p22">
            <a:extLst>
              <a:ext uri="{FF2B5EF4-FFF2-40B4-BE49-F238E27FC236}">
                <a16:creationId xmlns:a16="http://schemas.microsoft.com/office/drawing/2014/main" id="{BFCEF128-A6F6-F5A6-E118-0E8075DB5DA8}"/>
              </a:ext>
            </a:extLst>
          </p:cNvPr>
          <p:cNvSpPr txBox="1">
            <a:spLocks/>
          </p:cNvSpPr>
          <p:nvPr/>
        </p:nvSpPr>
        <p:spPr>
          <a:xfrm>
            <a:off x="6925513" y="3739796"/>
            <a:ext cx="1885139" cy="434491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Trust factor gain: 8.5%</a:t>
            </a:r>
          </a:p>
        </p:txBody>
      </p:sp>
      <p:sp>
        <p:nvSpPr>
          <p:cNvPr id="13" name="Google Shape;202;p22">
            <a:extLst>
              <a:ext uri="{FF2B5EF4-FFF2-40B4-BE49-F238E27FC236}">
                <a16:creationId xmlns:a16="http://schemas.microsoft.com/office/drawing/2014/main" id="{CFB23D6B-1E5E-CE79-4F54-13D9B721DD36}"/>
              </a:ext>
            </a:extLst>
          </p:cNvPr>
          <p:cNvSpPr txBox="1">
            <a:spLocks/>
          </p:cNvSpPr>
          <p:nvPr/>
        </p:nvSpPr>
        <p:spPr>
          <a:xfrm>
            <a:off x="1648160" y="4169995"/>
            <a:ext cx="3933998" cy="434491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Trust factor beneficial for FL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5010B49-7E9F-9481-D27C-57DBC1969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6" y="1693466"/>
            <a:ext cx="2962482" cy="2033671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A81B5E6A-BDCA-AD24-5762-25571D5C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465" y="1693465"/>
            <a:ext cx="2962483" cy="2033672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C94EA5E5-AFD8-15CE-848B-DD50EDB4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813" y="1693465"/>
            <a:ext cx="2962483" cy="2033672"/>
          </a:xfrm>
          <a:prstGeom prst="rect">
            <a:avLst/>
          </a:prstGeom>
        </p:spPr>
      </p:pic>
      <p:pic>
        <p:nvPicPr>
          <p:cNvPr id="1026" name="Picture 2" descr="Key Takeaway Stock Illustrations – 99 Key Takeaway Stock Illustrations,  Vectors &amp; Clipart - Dreamstime">
            <a:extLst>
              <a:ext uri="{FF2B5EF4-FFF2-40B4-BE49-F238E27FC236}">
                <a16:creationId xmlns:a16="http://schemas.microsoft.com/office/drawing/2014/main" id="{97E62CF4-25EF-14BF-54F4-E60E52648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6" y="3852583"/>
            <a:ext cx="1080361" cy="108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414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25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7DFEBB-8ADA-466B-83EA-FEFA016E32B6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Feature Selection in FL</a:t>
            </a:r>
          </a:p>
          <a:p>
            <a:pPr>
              <a:buFontTx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202;p22">
            <a:extLst>
              <a:ext uri="{FF2B5EF4-FFF2-40B4-BE49-F238E27FC236}">
                <a16:creationId xmlns:a16="http://schemas.microsoft.com/office/drawing/2014/main" id="{D8799A0E-B17D-E6FE-88FD-9DF6A814C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1826" y="1046978"/>
            <a:ext cx="7688700" cy="434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dirty="0"/>
              <a:t>Feature selection benefit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7202A51-E11D-643B-CCFB-7DA50E9EF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69" y="3601062"/>
            <a:ext cx="6745414" cy="954923"/>
          </a:xfrm>
          <a:prstGeom prst="rect">
            <a:avLst/>
          </a:prstGeom>
        </p:spPr>
      </p:pic>
      <p:sp>
        <p:nvSpPr>
          <p:cNvPr id="6" name="Google Shape;346;p39">
            <a:extLst>
              <a:ext uri="{FF2B5EF4-FFF2-40B4-BE49-F238E27FC236}">
                <a16:creationId xmlns:a16="http://schemas.microsoft.com/office/drawing/2014/main" id="{CF98EBFC-C437-001D-F688-DCAFEF3EB478}"/>
              </a:ext>
            </a:extLst>
          </p:cNvPr>
          <p:cNvSpPr txBox="1">
            <a:spLocks/>
          </p:cNvSpPr>
          <p:nvPr/>
        </p:nvSpPr>
        <p:spPr>
          <a:xfrm>
            <a:off x="646459" y="1497938"/>
            <a:ext cx="7851081" cy="209241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Client with 16 features reduced to 8 after feature selection</a:t>
            </a:r>
          </a:p>
          <a:p>
            <a:endParaRPr lang="en-US" sz="1800" dirty="0"/>
          </a:p>
          <a:p>
            <a:r>
              <a:rPr lang="en-US" sz="1800" dirty="0"/>
              <a:t>Local training</a:t>
            </a:r>
          </a:p>
          <a:p>
            <a:endParaRPr lang="en-US" sz="1800" dirty="0"/>
          </a:p>
          <a:p>
            <a:r>
              <a:rPr lang="en-US" sz="1800" dirty="0"/>
              <a:t>Feature selection possible due to heterogeneous FL</a:t>
            </a:r>
          </a:p>
          <a:p>
            <a:endParaRPr lang="en-US" sz="1800" dirty="0"/>
          </a:p>
          <a:p>
            <a:r>
              <a:rPr lang="en-US" sz="1800" dirty="0"/>
              <a:t>Lower energy cost</a:t>
            </a:r>
          </a:p>
        </p:txBody>
      </p:sp>
    </p:spTree>
    <p:extLst>
      <p:ext uri="{BB962C8B-B14F-4D97-AF65-F5344CB8AC3E}">
        <p14:creationId xmlns:p14="http://schemas.microsoft.com/office/powerpoint/2010/main" val="1719240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26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7DFEBB-8ADA-466B-83EA-FEFA016E32B6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Conclusions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202;p22">
            <a:extLst>
              <a:ext uri="{FF2B5EF4-FFF2-40B4-BE49-F238E27FC236}">
                <a16:creationId xmlns:a16="http://schemas.microsoft.com/office/drawing/2014/main" id="{A4447B76-069B-9E41-B256-690DA9822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1274347"/>
            <a:ext cx="7688700" cy="3223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/>
              <a:t>Trust-aware Heterogeneous FL for collaborative DDoS detection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Individual models vs FL model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FL model outperforms more than 90% of individual models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Motivation for collaboration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Trust factor for unreliable clients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Feature selection combined with FL – energy saving</a:t>
            </a:r>
          </a:p>
          <a:p>
            <a:pPr marL="285750" indent="-28575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5998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body" idx="1"/>
          </p:nvPr>
        </p:nvSpPr>
        <p:spPr>
          <a:xfrm>
            <a:off x="646459" y="1356750"/>
            <a:ext cx="7851081" cy="2385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Different trust approach – malicious clients</a:t>
            </a:r>
          </a:p>
          <a:p>
            <a:endParaRPr lang="en-US" sz="1800" dirty="0"/>
          </a:p>
          <a:p>
            <a:r>
              <a:rPr lang="en-US" sz="1800" dirty="0"/>
              <a:t>Decentralized FL</a:t>
            </a:r>
          </a:p>
          <a:p>
            <a:endParaRPr lang="en-US" sz="1800" dirty="0"/>
          </a:p>
          <a:p>
            <a:r>
              <a:rPr lang="en-US" sz="1800" dirty="0"/>
              <a:t>Multi-task learning</a:t>
            </a:r>
            <a:endParaRPr sz="1800" dirty="0"/>
          </a:p>
        </p:txBody>
      </p:sp>
      <p:sp>
        <p:nvSpPr>
          <p:cNvPr id="347" name="Google Shape;347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27</a:t>
            </a:fld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BAC9CA-A2CC-4756-8D5C-55C034C8E200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Future Work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1"/>
          <p:cNvSpPr>
            <a:spLocks noGrp="1"/>
          </p:cNvSpPr>
          <p:nvPr>
            <p:ph type="title"/>
          </p:nvPr>
        </p:nvSpPr>
        <p:spPr>
          <a:xfrm>
            <a:off x="2487216" y="3435846"/>
            <a:ext cx="4114800" cy="589658"/>
          </a:xfrm>
        </p:spPr>
        <p:txBody>
          <a:bodyPr>
            <a:normAutofit/>
          </a:bodyPr>
          <a:lstStyle/>
          <a:p>
            <a:r>
              <a:rPr lang="en-US" sz="2200" dirty="0"/>
              <a:t>Thank you!</a:t>
            </a:r>
          </a:p>
        </p:txBody>
      </p:sp>
      <p:sp>
        <p:nvSpPr>
          <p:cNvPr id="8" name="Θέση κειμένου 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364500" tIns="34290" rIns="68580" bIns="34290" rtlCol="0" anchor="b">
            <a:normAutofit/>
          </a:bodyPr>
          <a:lstStyle/>
          <a:p>
            <a:r>
              <a:rPr lang="en-US" sz="1600" dirty="0"/>
              <a:t>Vasilis Petrakopoulos</a:t>
            </a:r>
          </a:p>
          <a:p>
            <a:r>
              <a:rPr lang="en-US" sz="1600" dirty="0"/>
              <a:t>el16105@mail.ntua.gr</a:t>
            </a:r>
          </a:p>
        </p:txBody>
      </p:sp>
      <p:pic>
        <p:nvPicPr>
          <p:cNvPr id="9" name="Picture 2" descr="C:\Users\coyiotis\Dropbox\of-andem_paper\Presentation\img\quest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24" y="1167594"/>
            <a:ext cx="1501043" cy="194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CC9C5-2D3E-4855-8ED3-C0017F983376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7734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404042" y="1226285"/>
            <a:ext cx="5217037" cy="3241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/>
              <a:t>DDoS attacks major problem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Need of rapid &amp; accurate detection mechanisms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Detection via machine learning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Gathering of data from different AS’s?</a:t>
            </a:r>
          </a:p>
          <a:p>
            <a:pPr marL="0" indent="0">
              <a:buNone/>
            </a:pPr>
            <a:r>
              <a:rPr lang="en-US" sz="1800" dirty="0"/>
              <a:t>          Data privacy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 Federated Learning!</a:t>
            </a:r>
            <a:endParaRPr sz="18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3</a:t>
            </a:fld>
            <a:endParaRPr/>
          </a:p>
        </p:txBody>
      </p:sp>
      <p:pic>
        <p:nvPicPr>
          <p:cNvPr id="12" name="Picture 4" descr="Free download of Wrong Cross clip art Vector Graphic">
            <a:extLst>
              <a:ext uri="{FF2B5EF4-FFF2-40B4-BE49-F238E27FC236}">
                <a16:creationId xmlns:a16="http://schemas.microsoft.com/office/drawing/2014/main" id="{602BB75D-BB47-4C5F-A162-46A241B1A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2" y="3303297"/>
            <a:ext cx="173997" cy="17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1E6E0F-E32D-454E-A1AD-92F938B16A52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4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Collaborative Attack Detection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0CC1A9-FB18-4690-9C1A-3275D5CC64E4}"/>
              </a:ext>
            </a:extLst>
          </p:cNvPr>
          <p:cNvSpPr txBox="1"/>
          <p:nvPr/>
        </p:nvSpPr>
        <p:spPr>
          <a:xfrm>
            <a:off x="5319719" y="3952434"/>
            <a:ext cx="342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hlinkClick r:id="rId5"/>
              </a:rPr>
              <a:t>https://www.cloudflare.com/learning/network-layer/what-is-an-autonomous-system/</a:t>
            </a:r>
            <a:endParaRPr lang="en-US" sz="900" i="1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84B86439-2451-4309-B590-C5CD6266D4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60" t="1191" r="10030"/>
          <a:stretch/>
        </p:blipFill>
        <p:spPr>
          <a:xfrm>
            <a:off x="4940392" y="1389322"/>
            <a:ext cx="4104168" cy="26339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6187510" y="1482429"/>
            <a:ext cx="2517024" cy="3378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 u="sng" dirty="0"/>
              <a:t>Problem statement:</a:t>
            </a:r>
          </a:p>
          <a:p>
            <a:r>
              <a:rPr lang="en-US" sz="1800" dirty="0"/>
              <a:t>Multi-domain collaborators need to agree on common model architectures</a:t>
            </a:r>
          </a:p>
          <a:p>
            <a:pPr marL="146050" indent="0">
              <a:buNone/>
            </a:pPr>
            <a:endParaRPr lang="en-US" sz="1800" dirty="0"/>
          </a:p>
          <a:p>
            <a:r>
              <a:rPr lang="en-US" sz="1800" dirty="0"/>
              <a:t>What if a collaborator’s model parameters diverge from others during training?</a:t>
            </a:r>
            <a:endParaRPr sz="1800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4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7102D3-3B48-4DAE-94C8-928804B9B29A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Federated Learning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8E300-EC1F-476B-B9C8-7966D01DC34D}"/>
              </a:ext>
            </a:extLst>
          </p:cNvPr>
          <p:cNvSpPr txBox="1"/>
          <p:nvPr/>
        </p:nvSpPr>
        <p:spPr>
          <a:xfrm>
            <a:off x="726557" y="4303879"/>
            <a:ext cx="525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hlinkClick r:id="rId4"/>
              </a:rPr>
              <a:t>https://towardsdatascience.com/introduction-to-ibm-federated-learning-a-collaborative-approach-to-train-ml-models-on-private-data-2b4221c3839</a:t>
            </a:r>
            <a:endParaRPr lang="en-US" sz="900" i="1" dirty="0"/>
          </a:p>
        </p:txBody>
      </p:sp>
      <p:sp>
        <p:nvSpPr>
          <p:cNvPr id="7" name="Google Shape;109;p16">
            <a:extLst>
              <a:ext uri="{FF2B5EF4-FFF2-40B4-BE49-F238E27FC236}">
                <a16:creationId xmlns:a16="http://schemas.microsoft.com/office/drawing/2014/main" id="{A88DD62B-8A80-CA67-C45C-18A7E761E7B8}"/>
              </a:ext>
            </a:extLst>
          </p:cNvPr>
          <p:cNvSpPr txBox="1">
            <a:spLocks/>
          </p:cNvSpPr>
          <p:nvPr/>
        </p:nvSpPr>
        <p:spPr>
          <a:xfrm>
            <a:off x="861272" y="1080330"/>
            <a:ext cx="6917852" cy="486242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115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defRPr lang="el-G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l-GR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lang="el-G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lang="el-GR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●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spcBef>
                <a:spcPts val="1600"/>
              </a:spcBef>
              <a:spcAft>
                <a:spcPts val="0"/>
              </a:spcAft>
              <a:buSzPts val="1100"/>
              <a:buFont typeface="Arial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spcBef>
                <a:spcPts val="1600"/>
              </a:spcBef>
              <a:spcAft>
                <a:spcPts val="1600"/>
              </a:spcAft>
              <a:buSzPts val="1100"/>
              <a:buFont typeface="Arial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050" indent="0">
              <a:buFont typeface="Arial" pitchFamily="34" charset="0"/>
              <a:buNone/>
            </a:pPr>
            <a:r>
              <a:rPr lang="en-US" sz="1800" dirty="0"/>
              <a:t>Limited number of trusted and computationally powerful collaborators</a:t>
            </a:r>
          </a:p>
        </p:txBody>
      </p:sp>
      <p:pic>
        <p:nvPicPr>
          <p:cNvPr id="2050" name="Picture 2" descr="Introduction to IBM Federated Learning: A Collaborative Approach to Train  ML Models on Private Data | by Khuyen Tran | Towards Data Science">
            <a:extLst>
              <a:ext uri="{FF2B5EF4-FFF2-40B4-BE49-F238E27FC236}">
                <a16:creationId xmlns:a16="http://schemas.microsoft.com/office/drawing/2014/main" id="{D0F960C7-FDCB-494D-B2EE-551AF1DC5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77" y="1520421"/>
            <a:ext cx="5217042" cy="280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609602" y="1112911"/>
            <a:ext cx="8229600" cy="646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Related efforts using FL: design neural networks for the highest possible accuracy</a:t>
            </a:r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5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117" y="2437898"/>
            <a:ext cx="2289694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DB75DF-C163-4E53-983C-682CCD87B369}"/>
              </a:ext>
            </a:extLst>
          </p:cNvPr>
          <p:cNvSpPr txBox="1"/>
          <p:nvPr/>
        </p:nvSpPr>
        <p:spPr>
          <a:xfrm>
            <a:off x="609601" y="1753793"/>
            <a:ext cx="303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111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Arial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Our double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Lato"/>
                <a:cs typeface="Lato"/>
                <a:sym typeface="Lato"/>
              </a:rPr>
              <a:t> approach with simple MLP models:</a:t>
            </a:r>
            <a:endParaRPr lang="el-GR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 descr="LSTM Vs GRU Network: Which Has better Performance? - Deep Learning Tutorial">
            <a:extLst>
              <a:ext uri="{FF2B5EF4-FFF2-40B4-BE49-F238E27FC236}">
                <a16:creationId xmlns:a16="http://schemas.microsoft.com/office/drawing/2014/main" id="{3DF901C9-7261-4645-A37C-C687CFB7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9" y="1573633"/>
            <a:ext cx="1710037" cy="72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90DA5A7-B3BD-4401-8CDE-8F46145E23B1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5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Related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35FF40-3A22-48BB-AB9B-9C0D8D55F313}"/>
              </a:ext>
            </a:extLst>
          </p:cNvPr>
          <p:cNvSpPr txBox="1"/>
          <p:nvPr/>
        </p:nvSpPr>
        <p:spPr>
          <a:xfrm>
            <a:off x="6181063" y="1661653"/>
            <a:ext cx="2133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hlinkClick r:id="rId6"/>
              </a:rPr>
              <a:t>https://www.tutorialexample.com/lstm-vs-gru-network-which-has-better-performance-deep-learning-tutorial/</a:t>
            </a:r>
            <a:endParaRPr lang="en-US" sz="9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05B98-617E-42CB-BF22-6778288B95DC}"/>
              </a:ext>
            </a:extLst>
          </p:cNvPr>
          <p:cNvSpPr txBox="1"/>
          <p:nvPr/>
        </p:nvSpPr>
        <p:spPr>
          <a:xfrm>
            <a:off x="6262547" y="4360611"/>
            <a:ext cx="27536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Tian, </a:t>
            </a:r>
            <a:r>
              <a:rPr lang="en-US" sz="900" i="1" dirty="0" err="1"/>
              <a:t>Guang</a:t>
            </a:r>
            <a:r>
              <a:rPr lang="en-US" sz="900" i="1" dirty="0"/>
              <a:t>, </a:t>
            </a:r>
            <a:r>
              <a:rPr lang="en-US" sz="900" i="1" dirty="0" err="1"/>
              <a:t>Wenchao</a:t>
            </a:r>
            <a:r>
              <a:rPr lang="en-US" sz="900" i="1" dirty="0"/>
              <a:t>, Si, “A Lightweight Residual Networks Framework for DDoS Attack Classification Based on Federated Learning, 2021</a:t>
            </a:r>
            <a:endParaRPr lang="el-GR" sz="900" i="1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BD4BF11F-91E4-409D-A7D8-2B2812E6D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2355" y="2295675"/>
            <a:ext cx="2444131" cy="2081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1720BF-AF8E-45A3-97FC-308A24CA02AC}"/>
              </a:ext>
            </a:extLst>
          </p:cNvPr>
          <p:cNvSpPr txBox="1"/>
          <p:nvPr/>
        </p:nvSpPr>
        <p:spPr>
          <a:xfrm>
            <a:off x="1076308" y="2315068"/>
            <a:ext cx="25671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Lato"/>
                <a:cs typeface="Lato"/>
                <a:sym typeface="Lato"/>
              </a:rPr>
              <a:t>federated training of heterogeneous clients</a:t>
            </a:r>
          </a:p>
          <a:p>
            <a:pPr marL="43180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FF"/>
              </a:buClr>
              <a:buSzPts val="1300"/>
              <a:buFont typeface="Courier New" panose="02070309020205020404" pitchFamily="49" charset="0"/>
              <a:buChar char="o"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  <a:ea typeface="Lato"/>
                <a:cs typeface="Lato"/>
                <a:sym typeface="Lato"/>
              </a:rPr>
              <a:t>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Lato"/>
                <a:cs typeface="Lato"/>
                <a:sym typeface="Lato"/>
              </a:rPr>
              <a:t>rust-based scheme for unreliable clients</a:t>
            </a:r>
          </a:p>
          <a:p>
            <a:endParaRPr lang="el-G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9E57ED9F-DD46-4148-BAF6-7190DFD2E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58" y="1291354"/>
            <a:ext cx="8080175" cy="3273557"/>
          </a:xfrm>
        </p:spPr>
        <p:txBody>
          <a:bodyPr/>
          <a:lstStyle/>
          <a:p>
            <a:pPr marL="146050" indent="0">
              <a:buNone/>
            </a:pPr>
            <a:r>
              <a:rPr lang="en-US" sz="1800" b="1" dirty="0">
                <a:ea typeface="Lato"/>
                <a:cs typeface="Lato"/>
                <a:sym typeface="Lato"/>
              </a:rPr>
              <a:t>Heterogeneous Federated Learning:</a:t>
            </a:r>
          </a:p>
          <a:p>
            <a:r>
              <a:rPr lang="en-US" sz="1800" dirty="0">
                <a:ea typeface="Lato"/>
                <a:cs typeface="Lato"/>
                <a:sym typeface="Lato"/>
              </a:rPr>
              <a:t>Communication of clients towards a common model:</a:t>
            </a:r>
          </a:p>
          <a:p>
            <a:pPr marL="889000" lvl="1" indent="-285750">
              <a:spcBef>
                <a:spcPts val="0"/>
              </a:spcBef>
              <a:buClr>
                <a:srgbClr val="00B2FF"/>
              </a:buClr>
              <a:buSzPts val="1300"/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ea typeface="Lato"/>
                <a:cs typeface="Lato"/>
                <a:sym typeface="Lato"/>
              </a:rPr>
              <a:t>inefficient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Lato"/>
              <a:cs typeface="Lato"/>
              <a:sym typeface="Lato"/>
            </a:endParaRPr>
          </a:p>
          <a:p>
            <a:pPr marL="889000" lvl="1" indent="-285750">
              <a:spcBef>
                <a:spcPts val="0"/>
              </a:spcBef>
              <a:buClr>
                <a:srgbClr val="00B2FF"/>
              </a:buClr>
              <a:buSzPts val="1300"/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ea typeface="Lato"/>
                <a:cs typeface="Lato"/>
                <a:sym typeface="Lato"/>
              </a:rPr>
              <a:t>human intervention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Lato"/>
              <a:cs typeface="Lato"/>
              <a:sym typeface="Lato"/>
            </a:endParaRPr>
          </a:p>
          <a:p>
            <a:r>
              <a:rPr lang="en-US" sz="1800" dirty="0">
                <a:ea typeface="Lato"/>
                <a:cs typeface="Lato"/>
                <a:sym typeface="Lato"/>
              </a:rPr>
              <a:t>Solution: clients contribute to a federated model with features selected according to their own criteria</a:t>
            </a:r>
            <a:endParaRPr lang="en-US" sz="1800" i="1" dirty="0">
              <a:ea typeface="Lato"/>
              <a:cs typeface="Lato"/>
              <a:sym typeface="Lato"/>
            </a:endParaRPr>
          </a:p>
          <a:p>
            <a:pPr marL="146050" indent="0">
              <a:buNone/>
            </a:pPr>
            <a:endParaRPr lang="en-US" sz="1800" dirty="0">
              <a:ea typeface="Lato"/>
              <a:cs typeface="Lato"/>
              <a:sym typeface="Lato"/>
            </a:endParaRPr>
          </a:p>
          <a:p>
            <a:pPr marL="146050" indent="0">
              <a:buNone/>
            </a:pPr>
            <a:r>
              <a:rPr lang="en-US" sz="1800" b="1" dirty="0">
                <a:ea typeface="Lato"/>
                <a:cs typeface="Lato"/>
                <a:sym typeface="Lato"/>
              </a:rPr>
              <a:t>Trust-aware Federated Learning:</a:t>
            </a:r>
          </a:p>
          <a:p>
            <a:r>
              <a:rPr lang="en-US" sz="1800" dirty="0">
                <a:ea typeface="Lato"/>
                <a:cs typeface="Lato"/>
                <a:sym typeface="Lato"/>
              </a:rPr>
              <a:t>Some clients may not behave properly:</a:t>
            </a:r>
          </a:p>
          <a:p>
            <a:pPr marL="889000" lvl="1" indent="-285750">
              <a:spcBef>
                <a:spcPts val="0"/>
              </a:spcBef>
              <a:buClr>
                <a:srgbClr val="00B2FF"/>
              </a:buClr>
              <a:buSzPts val="1300"/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ea typeface="Lato"/>
                <a:cs typeface="Lato"/>
                <a:sym typeface="Lato"/>
              </a:rPr>
              <a:t>unintentionally, e.g. faulty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Lato"/>
              <a:cs typeface="Lato"/>
              <a:sym typeface="Lato"/>
            </a:endParaRPr>
          </a:p>
          <a:p>
            <a:pPr marL="889000" lvl="1" indent="-285750">
              <a:spcBef>
                <a:spcPts val="0"/>
              </a:spcBef>
              <a:buClr>
                <a:srgbClr val="00B2FF"/>
              </a:buClr>
              <a:buSzPts val="1300"/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ea typeface="Lato"/>
                <a:cs typeface="Lato"/>
                <a:sym typeface="Lato"/>
              </a:rPr>
              <a:t>final model negatively affected</a:t>
            </a:r>
            <a:endParaRPr lang="en-US" sz="1800" dirty="0">
              <a:ea typeface="Lato"/>
              <a:cs typeface="Lato"/>
              <a:sym typeface="Lato"/>
            </a:endParaRPr>
          </a:p>
          <a:p>
            <a:r>
              <a:rPr lang="en-US" sz="1800" dirty="0">
                <a:ea typeface="Lato"/>
                <a:cs typeface="Lato"/>
                <a:sym typeface="Lato"/>
              </a:rPr>
              <a:t>Solution: client’s model diverges ⇒ diminish influence in aggregation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6</a:t>
            </a:fld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32C80A-E342-4FE0-9214-979252E9CFF2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Contribution: Trust-Aware Heterogeneous FL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7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B39064-726F-4B86-BC1E-C504CA5AD0D9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Methodology for Heterogeneous FL [1]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C5B2F-CA27-4C72-9E04-6DB951775C65}"/>
              </a:ext>
            </a:extLst>
          </p:cNvPr>
          <p:cNvSpPr txBox="1"/>
          <p:nvPr/>
        </p:nvSpPr>
        <p:spPr>
          <a:xfrm>
            <a:off x="104497" y="4117175"/>
            <a:ext cx="3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wh1,3: 3</a:t>
            </a:r>
            <a:r>
              <a:rPr lang="en-US" sz="1200" baseline="30000" dirty="0">
                <a:latin typeface="+mn-lt"/>
              </a:rPr>
              <a:t>rd</a:t>
            </a:r>
            <a:r>
              <a:rPr lang="en-US" sz="1200" dirty="0">
                <a:latin typeface="+mn-lt"/>
              </a:rPr>
              <a:t> weight of hidden layer of model 1</a:t>
            </a:r>
          </a:p>
          <a:p>
            <a:r>
              <a:rPr lang="en-US" sz="1200" dirty="0">
                <a:latin typeface="+mn-lt"/>
              </a:rPr>
              <a:t>wo2,3: 3</a:t>
            </a:r>
            <a:r>
              <a:rPr lang="en-US" sz="1200" baseline="30000" dirty="0">
                <a:latin typeface="+mn-lt"/>
              </a:rPr>
              <a:t>rd</a:t>
            </a:r>
            <a:r>
              <a:rPr lang="en-US" sz="1200" dirty="0">
                <a:latin typeface="+mn-lt"/>
              </a:rPr>
              <a:t> weight of output layer of model 2</a:t>
            </a:r>
            <a:endParaRPr lang="el-GR" sz="1200" dirty="0">
              <a:latin typeface="+mn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E8AE92BA-89E5-4353-9F79-A788153821A1}"/>
              </a:ext>
            </a:extLst>
          </p:cNvPr>
          <p:cNvSpPr/>
          <p:nvPr/>
        </p:nvSpPr>
        <p:spPr>
          <a:xfrm>
            <a:off x="4739619" y="2909838"/>
            <a:ext cx="994075" cy="242533"/>
          </a:xfrm>
          <a:prstGeom prst="rect">
            <a:avLst/>
          </a:prstGeom>
          <a:ln w="952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900" kern="0" dirty="0">
                <a:solidFill>
                  <a:srgbClr val="0070C0"/>
                </a:solidFill>
                <a:latin typeface="Arial"/>
                <a:sym typeface="Arial"/>
              </a:rPr>
              <a:t>Feature 1</a:t>
            </a:r>
            <a:endParaRPr lang="el-GR" sz="900" kern="0" dirty="0">
              <a:solidFill>
                <a:srgbClr val="0070C0"/>
              </a:solidFill>
              <a:latin typeface="Arial"/>
              <a:sym typeface="Arial"/>
            </a:endParaRP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568A6664-9130-4512-8225-54DECE545E4C}"/>
              </a:ext>
            </a:extLst>
          </p:cNvPr>
          <p:cNvSpPr/>
          <p:nvPr/>
        </p:nvSpPr>
        <p:spPr>
          <a:xfrm>
            <a:off x="4739619" y="3621231"/>
            <a:ext cx="978478" cy="242534"/>
          </a:xfrm>
          <a:prstGeom prst="rect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900" kern="0" dirty="0">
                <a:solidFill>
                  <a:srgbClr val="FF0000"/>
                </a:solidFill>
                <a:latin typeface="Arial"/>
                <a:sym typeface="Arial"/>
              </a:rPr>
              <a:t>Feature 3</a:t>
            </a:r>
            <a:endParaRPr lang="el-GR" sz="900" kern="0" dirty="0">
              <a:solidFill>
                <a:srgbClr val="FF0000"/>
              </a:solidFill>
              <a:latin typeface="Arial"/>
              <a:sym typeface="Arial"/>
            </a:endParaRPr>
          </a:p>
        </p:txBody>
      </p:sp>
      <p:sp>
        <p:nvSpPr>
          <p:cNvPr id="10" name="Οβάλ 9">
            <a:extLst>
              <a:ext uri="{FF2B5EF4-FFF2-40B4-BE49-F238E27FC236}">
                <a16:creationId xmlns:a16="http://schemas.microsoft.com/office/drawing/2014/main" id="{E629E2FE-ADA2-4835-B0B3-77C65DDD5915}"/>
              </a:ext>
            </a:extLst>
          </p:cNvPr>
          <p:cNvSpPr/>
          <p:nvPr/>
        </p:nvSpPr>
        <p:spPr>
          <a:xfrm>
            <a:off x="7132167" y="2411652"/>
            <a:ext cx="261611" cy="261611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l-GR" sz="1100" kern="0">
              <a:solidFill>
                <a:schemeClr val="tx1"/>
              </a:solidFill>
              <a:latin typeface="Arial"/>
              <a:sym typeface="Arial"/>
            </a:endParaRPr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9713B504-7B29-4EB8-9E8A-0B58EB046230}"/>
              </a:ext>
            </a:extLst>
          </p:cNvPr>
          <p:cNvSpPr/>
          <p:nvPr/>
        </p:nvSpPr>
        <p:spPr>
          <a:xfrm>
            <a:off x="7119898" y="3039817"/>
            <a:ext cx="261611" cy="261611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l-GR" sz="1100" kern="0">
              <a:solidFill>
                <a:schemeClr val="tx1"/>
              </a:solidFill>
              <a:latin typeface="Arial"/>
              <a:sym typeface="Arial"/>
            </a:endParaRPr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B00D282B-EC7F-4F91-B0CC-E63D52622091}"/>
              </a:ext>
            </a:extLst>
          </p:cNvPr>
          <p:cNvSpPr/>
          <p:nvPr/>
        </p:nvSpPr>
        <p:spPr>
          <a:xfrm>
            <a:off x="7124836" y="3668770"/>
            <a:ext cx="261611" cy="261611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l-GR" sz="1100" kern="0">
              <a:solidFill>
                <a:schemeClr val="tx1"/>
              </a:solidFill>
              <a:latin typeface="Arial"/>
              <a:sym typeface="Arial"/>
            </a:endParaRPr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64A28223-015E-4324-A849-1ADD22433105}"/>
              </a:ext>
            </a:extLst>
          </p:cNvPr>
          <p:cNvSpPr/>
          <p:nvPr/>
        </p:nvSpPr>
        <p:spPr>
          <a:xfrm>
            <a:off x="7126505" y="4239857"/>
            <a:ext cx="261611" cy="261611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l-GR" sz="1100" kern="0">
              <a:solidFill>
                <a:schemeClr val="tx1"/>
              </a:solidFill>
              <a:latin typeface="Arial"/>
              <a:sym typeface="Arial"/>
            </a:endParaRPr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612F8DB6-43B4-486D-A814-4344E6F1AF9F}"/>
              </a:ext>
            </a:extLst>
          </p:cNvPr>
          <p:cNvSpPr/>
          <p:nvPr/>
        </p:nvSpPr>
        <p:spPr>
          <a:xfrm>
            <a:off x="8651946" y="3319642"/>
            <a:ext cx="261611" cy="261611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l-GR" sz="1100" kern="0">
              <a:solidFill>
                <a:srgbClr val="1A9988"/>
              </a:solidFill>
              <a:latin typeface="Arial"/>
              <a:sym typeface="Arial"/>
            </a:endParaRPr>
          </a:p>
        </p:txBody>
      </p:sp>
      <p:cxnSp>
        <p:nvCxnSpPr>
          <p:cNvPr id="15" name="Ευθεία γραμμή σύνδεσης 14">
            <a:extLst>
              <a:ext uri="{FF2B5EF4-FFF2-40B4-BE49-F238E27FC236}">
                <a16:creationId xmlns:a16="http://schemas.microsoft.com/office/drawing/2014/main" id="{5F2D4985-F7ED-4912-9C14-C6703AA02303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5733694" y="2449964"/>
            <a:ext cx="1436785" cy="581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9321AE18-576F-418F-84A7-A03884D875F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733694" y="3031105"/>
            <a:ext cx="1424516" cy="4702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D1FCC2A0-4DFB-4273-B819-C0F21D519458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5733694" y="3031105"/>
            <a:ext cx="1429454" cy="675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Ευθεία γραμμή σύνδεσης 17">
            <a:extLst>
              <a:ext uri="{FF2B5EF4-FFF2-40B4-BE49-F238E27FC236}">
                <a16:creationId xmlns:a16="http://schemas.microsoft.com/office/drawing/2014/main" id="{9779C00D-4AF9-4407-A07F-56E11A45F74D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733694" y="3031105"/>
            <a:ext cx="1431123" cy="12470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Ευθεία γραμμή σύνδεσης 18">
            <a:extLst>
              <a:ext uri="{FF2B5EF4-FFF2-40B4-BE49-F238E27FC236}">
                <a16:creationId xmlns:a16="http://schemas.microsoft.com/office/drawing/2014/main" id="{C1A9A1C9-84F0-4B3D-9CE6-2FCC91838827}"/>
              </a:ext>
            </a:extLst>
          </p:cNvPr>
          <p:cNvCxnSpPr>
            <a:cxnSpLocks/>
            <a:stCxn id="9" idx="3"/>
            <a:endCxn id="10" idx="3"/>
          </p:cNvCxnSpPr>
          <p:nvPr/>
        </p:nvCxnSpPr>
        <p:spPr>
          <a:xfrm flipV="1">
            <a:off x="5718097" y="2634951"/>
            <a:ext cx="1452382" cy="11075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Ευθεία γραμμή σύνδεσης 19">
            <a:extLst>
              <a:ext uri="{FF2B5EF4-FFF2-40B4-BE49-F238E27FC236}">
                <a16:creationId xmlns:a16="http://schemas.microsoft.com/office/drawing/2014/main" id="{462E97C0-C1EF-43C0-93FA-A1436DDB3AB8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 flipV="1">
            <a:off x="5718097" y="3263116"/>
            <a:ext cx="1440113" cy="4793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Ευθεία γραμμή σύνδεσης 20">
            <a:extLst>
              <a:ext uri="{FF2B5EF4-FFF2-40B4-BE49-F238E27FC236}">
                <a16:creationId xmlns:a16="http://schemas.microsoft.com/office/drawing/2014/main" id="{1A822C4C-81BD-4D27-B967-C5B31B66CE3F}"/>
              </a:ext>
            </a:extLst>
          </p:cNvPr>
          <p:cNvCxnSpPr>
            <a:cxnSpLocks/>
            <a:stCxn id="9" idx="3"/>
            <a:endCxn id="12" idx="3"/>
          </p:cNvCxnSpPr>
          <p:nvPr/>
        </p:nvCxnSpPr>
        <p:spPr>
          <a:xfrm>
            <a:off x="5718097" y="3742498"/>
            <a:ext cx="1445051" cy="1495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Ευθεία γραμμή σύνδεσης 21">
            <a:extLst>
              <a:ext uri="{FF2B5EF4-FFF2-40B4-BE49-F238E27FC236}">
                <a16:creationId xmlns:a16="http://schemas.microsoft.com/office/drawing/2014/main" id="{12328731-CF11-4F7E-A9EB-7951679ECE19}"/>
              </a:ext>
            </a:extLst>
          </p:cNvPr>
          <p:cNvCxnSpPr>
            <a:cxnSpLocks/>
            <a:stCxn id="9" idx="3"/>
            <a:endCxn id="13" idx="3"/>
          </p:cNvCxnSpPr>
          <p:nvPr/>
        </p:nvCxnSpPr>
        <p:spPr>
          <a:xfrm>
            <a:off x="5718097" y="3742498"/>
            <a:ext cx="1446720" cy="7206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8F8751-8FF1-4968-978D-049EE5803F29}"/>
              </a:ext>
            </a:extLst>
          </p:cNvPr>
          <p:cNvSpPr txBox="1"/>
          <p:nvPr/>
        </p:nvSpPr>
        <p:spPr>
          <a:xfrm>
            <a:off x="6567416" y="2356231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wh2,1</a:t>
            </a:r>
            <a:endParaRPr lang="el-GR" sz="10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1FF43-38F4-47DC-B27E-9C5A71ED553F}"/>
              </a:ext>
            </a:extLst>
          </p:cNvPr>
          <p:cNvSpPr txBox="1"/>
          <p:nvPr/>
        </p:nvSpPr>
        <p:spPr>
          <a:xfrm>
            <a:off x="6739457" y="2892407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wh2,2</a:t>
            </a:r>
            <a:endParaRPr lang="el-GR" sz="10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06C886-EB2A-4E98-9F6E-C0ADCF1D59AC}"/>
              </a:ext>
            </a:extLst>
          </p:cNvPr>
          <p:cNvSpPr txBox="1"/>
          <p:nvPr/>
        </p:nvSpPr>
        <p:spPr>
          <a:xfrm>
            <a:off x="6874719" y="3428438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wh2,3</a:t>
            </a:r>
            <a:endParaRPr lang="el-GR" sz="10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D17899-CCDA-4B83-AACE-2B0E04DDD355}"/>
              </a:ext>
            </a:extLst>
          </p:cNvPr>
          <p:cNvSpPr txBox="1"/>
          <p:nvPr/>
        </p:nvSpPr>
        <p:spPr>
          <a:xfrm>
            <a:off x="6917963" y="3978534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wh2,4</a:t>
            </a:r>
            <a:endParaRPr lang="el-GR" sz="10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EEDEBC-48D7-48F9-B0AA-D877A890C78C}"/>
              </a:ext>
            </a:extLst>
          </p:cNvPr>
          <p:cNvSpPr txBox="1"/>
          <p:nvPr/>
        </p:nvSpPr>
        <p:spPr>
          <a:xfrm>
            <a:off x="6961134" y="2665949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wh2,5</a:t>
            </a:r>
            <a:endParaRPr lang="el-GR" sz="1000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06FD2-480E-4B48-8C7E-F3F7E2A5E117}"/>
              </a:ext>
            </a:extLst>
          </p:cNvPr>
          <p:cNvSpPr txBox="1"/>
          <p:nvPr/>
        </p:nvSpPr>
        <p:spPr>
          <a:xfrm>
            <a:off x="6662962" y="3112419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wh2,6</a:t>
            </a:r>
            <a:endParaRPr lang="el-GR" sz="1000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0C04D3-133B-4CD2-A48A-5D0B7CE40AB9}"/>
              </a:ext>
            </a:extLst>
          </p:cNvPr>
          <p:cNvSpPr txBox="1"/>
          <p:nvPr/>
        </p:nvSpPr>
        <p:spPr>
          <a:xfrm>
            <a:off x="6704724" y="3673469"/>
            <a:ext cx="5446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wh2,7</a:t>
            </a:r>
            <a:endParaRPr lang="el-GR" sz="1000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768889-7C6B-4EDA-8B04-19E9BB31151B}"/>
              </a:ext>
            </a:extLst>
          </p:cNvPr>
          <p:cNvSpPr txBox="1"/>
          <p:nvPr/>
        </p:nvSpPr>
        <p:spPr>
          <a:xfrm>
            <a:off x="6655636" y="4344668"/>
            <a:ext cx="5446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wh2,8</a:t>
            </a:r>
            <a:endParaRPr lang="el-GR" sz="1000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1" name="Ευθεία γραμμή σύνδεσης 30">
            <a:extLst>
              <a:ext uri="{FF2B5EF4-FFF2-40B4-BE49-F238E27FC236}">
                <a16:creationId xmlns:a16="http://schemas.microsoft.com/office/drawing/2014/main" id="{A057D9A3-889E-4D0B-984D-95058E87DE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7393778" y="2542458"/>
            <a:ext cx="1258168" cy="907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Ευθεία γραμμή σύνδεσης 31">
            <a:extLst>
              <a:ext uri="{FF2B5EF4-FFF2-40B4-BE49-F238E27FC236}">
                <a16:creationId xmlns:a16="http://schemas.microsoft.com/office/drawing/2014/main" id="{A4F6F838-B5FC-470B-BF7D-88B563B61D5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7381509" y="3170623"/>
            <a:ext cx="1270437" cy="279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Ευθεία γραμμή σύνδεσης 32">
            <a:extLst>
              <a:ext uri="{FF2B5EF4-FFF2-40B4-BE49-F238E27FC236}">
                <a16:creationId xmlns:a16="http://schemas.microsoft.com/office/drawing/2014/main" id="{F486BA07-4ACD-4E5D-A255-6508E9ACE098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7386447" y="3450448"/>
            <a:ext cx="1265499" cy="349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Ευθεία γραμμή σύνδεσης 33">
            <a:extLst>
              <a:ext uri="{FF2B5EF4-FFF2-40B4-BE49-F238E27FC236}">
                <a16:creationId xmlns:a16="http://schemas.microsoft.com/office/drawing/2014/main" id="{2AB34DA2-2B9C-4F5C-9EF9-9D6DD7582242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7388116" y="3450448"/>
            <a:ext cx="1263830" cy="9202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85D3CE-536C-4BE2-977C-D68B63B004B3}"/>
              </a:ext>
            </a:extLst>
          </p:cNvPr>
          <p:cNvSpPr txBox="1"/>
          <p:nvPr/>
        </p:nvSpPr>
        <p:spPr>
          <a:xfrm>
            <a:off x="7661697" y="2626519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1A1A1A"/>
                </a:solidFill>
                <a:latin typeface="Arial"/>
                <a:cs typeface="Arial"/>
                <a:sym typeface="Arial"/>
              </a:rPr>
              <a:t>wo2,1</a:t>
            </a:r>
            <a:endParaRPr lang="el-GR" sz="1000" kern="0" dirty="0">
              <a:solidFill>
                <a:srgbClr val="1A1A1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F6BFA9-713A-4175-9AE5-6AE3052BB9C4}"/>
              </a:ext>
            </a:extLst>
          </p:cNvPr>
          <p:cNvSpPr txBox="1"/>
          <p:nvPr/>
        </p:nvSpPr>
        <p:spPr>
          <a:xfrm>
            <a:off x="7489324" y="3007823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1A1A1A"/>
                </a:solidFill>
                <a:latin typeface="Arial"/>
                <a:cs typeface="Arial"/>
                <a:sym typeface="Arial"/>
              </a:rPr>
              <a:t>wo2,2</a:t>
            </a:r>
            <a:endParaRPr lang="el-GR" sz="1000" kern="0" dirty="0">
              <a:solidFill>
                <a:srgbClr val="1A1A1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C2D9CB-89E9-4306-9324-B5302971FF4B}"/>
              </a:ext>
            </a:extLst>
          </p:cNvPr>
          <p:cNvSpPr txBox="1"/>
          <p:nvPr/>
        </p:nvSpPr>
        <p:spPr>
          <a:xfrm>
            <a:off x="7465410" y="3449321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1A1A1A"/>
                </a:solidFill>
                <a:latin typeface="Arial"/>
                <a:cs typeface="Arial"/>
                <a:sym typeface="Arial"/>
              </a:rPr>
              <a:t>wo2,3</a:t>
            </a:r>
            <a:endParaRPr lang="el-GR" sz="1000" kern="0" dirty="0">
              <a:solidFill>
                <a:srgbClr val="1A1A1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37405C-B101-4DB4-811E-4411855515B6}"/>
              </a:ext>
            </a:extLst>
          </p:cNvPr>
          <p:cNvSpPr txBox="1"/>
          <p:nvPr/>
        </p:nvSpPr>
        <p:spPr>
          <a:xfrm>
            <a:off x="7631978" y="4084854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1A1A1A"/>
                </a:solidFill>
                <a:latin typeface="Arial"/>
                <a:cs typeface="Arial"/>
                <a:sym typeface="Arial"/>
              </a:rPr>
              <a:t>wo2,4</a:t>
            </a:r>
            <a:endParaRPr lang="el-GR" sz="1000" kern="0" dirty="0">
              <a:solidFill>
                <a:srgbClr val="1A1A1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323309-DAB4-4D55-A289-4B7BBCE7D2B5}"/>
              </a:ext>
            </a:extLst>
          </p:cNvPr>
          <p:cNvSpPr txBox="1"/>
          <p:nvPr/>
        </p:nvSpPr>
        <p:spPr>
          <a:xfrm>
            <a:off x="4982037" y="1876208"/>
            <a:ext cx="50923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100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Input</a:t>
            </a:r>
            <a:endParaRPr lang="el-GR" sz="1100" u="sng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CB428D-6C7E-4BD8-B711-206372A37E0B}"/>
              </a:ext>
            </a:extLst>
          </p:cNvPr>
          <p:cNvSpPr txBox="1"/>
          <p:nvPr/>
        </p:nvSpPr>
        <p:spPr>
          <a:xfrm>
            <a:off x="6895515" y="1876208"/>
            <a:ext cx="72359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100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Hidden</a:t>
            </a:r>
            <a:endParaRPr lang="el-GR" sz="1100" u="sng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BAB174-E891-44EA-A335-5F6D7955EED1}"/>
              </a:ext>
            </a:extLst>
          </p:cNvPr>
          <p:cNvSpPr txBox="1"/>
          <p:nvPr/>
        </p:nvSpPr>
        <p:spPr>
          <a:xfrm>
            <a:off x="8413161" y="1876208"/>
            <a:ext cx="63550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100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Output</a:t>
            </a:r>
            <a:endParaRPr lang="el-GR" sz="1100" u="sng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Ορθογώνιο 232">
            <a:extLst>
              <a:ext uri="{FF2B5EF4-FFF2-40B4-BE49-F238E27FC236}">
                <a16:creationId xmlns:a16="http://schemas.microsoft.com/office/drawing/2014/main" id="{65B9D7E2-CA76-4D61-BD24-743362C9D524}"/>
              </a:ext>
            </a:extLst>
          </p:cNvPr>
          <p:cNvSpPr/>
          <p:nvPr/>
        </p:nvSpPr>
        <p:spPr>
          <a:xfrm>
            <a:off x="169888" y="2206522"/>
            <a:ext cx="991598" cy="245343"/>
          </a:xfrm>
          <a:prstGeom prst="rect">
            <a:avLst/>
          </a:prstGeom>
          <a:ln w="952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900" kern="0" dirty="0">
                <a:solidFill>
                  <a:srgbClr val="0070C0"/>
                </a:solidFill>
                <a:latin typeface="Arial"/>
                <a:sym typeface="Arial"/>
              </a:rPr>
              <a:t>Feature 1</a:t>
            </a:r>
            <a:endParaRPr lang="el-GR" sz="900" kern="0" dirty="0">
              <a:solidFill>
                <a:srgbClr val="0070C0"/>
              </a:solidFill>
              <a:latin typeface="Arial"/>
              <a:sym typeface="Arial"/>
            </a:endParaRPr>
          </a:p>
        </p:txBody>
      </p:sp>
      <p:sp>
        <p:nvSpPr>
          <p:cNvPr id="234" name="Ορθογώνιο 233">
            <a:extLst>
              <a:ext uri="{FF2B5EF4-FFF2-40B4-BE49-F238E27FC236}">
                <a16:creationId xmlns:a16="http://schemas.microsoft.com/office/drawing/2014/main" id="{21506443-CEB5-4D13-ABC9-A282FC45153C}"/>
              </a:ext>
            </a:extLst>
          </p:cNvPr>
          <p:cNvSpPr/>
          <p:nvPr/>
        </p:nvSpPr>
        <p:spPr>
          <a:xfrm>
            <a:off x="169889" y="3054621"/>
            <a:ext cx="991598" cy="245344"/>
          </a:xfrm>
          <a:prstGeom prst="rect">
            <a:avLst/>
          </a:prstGeom>
          <a:ln w="952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900" kern="0" dirty="0">
                <a:solidFill>
                  <a:srgbClr val="92D050"/>
                </a:solidFill>
                <a:latin typeface="Arial"/>
                <a:sym typeface="Arial"/>
              </a:rPr>
              <a:t>Feature 2</a:t>
            </a:r>
            <a:endParaRPr lang="el-GR" sz="900" kern="0" dirty="0">
              <a:solidFill>
                <a:srgbClr val="92D050"/>
              </a:solidFill>
              <a:latin typeface="Arial"/>
              <a:sym typeface="Arial"/>
            </a:endParaRPr>
          </a:p>
        </p:txBody>
      </p:sp>
      <p:sp>
        <p:nvSpPr>
          <p:cNvPr id="235" name="Οβάλ 234">
            <a:extLst>
              <a:ext uri="{FF2B5EF4-FFF2-40B4-BE49-F238E27FC236}">
                <a16:creationId xmlns:a16="http://schemas.microsoft.com/office/drawing/2014/main" id="{965AF66B-DD9A-4BD0-BD45-644D722B6109}"/>
              </a:ext>
            </a:extLst>
          </p:cNvPr>
          <p:cNvSpPr/>
          <p:nvPr/>
        </p:nvSpPr>
        <p:spPr>
          <a:xfrm>
            <a:off x="2521524" y="1554755"/>
            <a:ext cx="263704" cy="263704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l-GR" sz="1100" kern="0">
              <a:solidFill>
                <a:srgbClr val="1A9988"/>
              </a:solidFill>
              <a:latin typeface="Arial"/>
              <a:sym typeface="Arial"/>
            </a:endParaRPr>
          </a:p>
        </p:txBody>
      </p:sp>
      <p:sp>
        <p:nvSpPr>
          <p:cNvPr id="236" name="Οβάλ 235">
            <a:extLst>
              <a:ext uri="{FF2B5EF4-FFF2-40B4-BE49-F238E27FC236}">
                <a16:creationId xmlns:a16="http://schemas.microsoft.com/office/drawing/2014/main" id="{39FD8A85-1463-4CBE-BF2E-15C99CF542FE}"/>
              </a:ext>
            </a:extLst>
          </p:cNvPr>
          <p:cNvSpPr/>
          <p:nvPr/>
        </p:nvSpPr>
        <p:spPr>
          <a:xfrm>
            <a:off x="2521524" y="2096071"/>
            <a:ext cx="263704" cy="263704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l-GR" sz="1100" kern="0">
              <a:solidFill>
                <a:srgbClr val="1A9988"/>
              </a:solidFill>
              <a:latin typeface="Arial"/>
              <a:sym typeface="Arial"/>
            </a:endParaRPr>
          </a:p>
        </p:txBody>
      </p:sp>
      <p:sp>
        <p:nvSpPr>
          <p:cNvPr id="237" name="Οβάλ 236">
            <a:extLst>
              <a:ext uri="{FF2B5EF4-FFF2-40B4-BE49-F238E27FC236}">
                <a16:creationId xmlns:a16="http://schemas.microsoft.com/office/drawing/2014/main" id="{34D4B700-23BB-4725-909F-1724B1038EE7}"/>
              </a:ext>
            </a:extLst>
          </p:cNvPr>
          <p:cNvSpPr/>
          <p:nvPr/>
        </p:nvSpPr>
        <p:spPr>
          <a:xfrm>
            <a:off x="2517800" y="2637387"/>
            <a:ext cx="263704" cy="263704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l-GR" sz="1100" kern="0">
              <a:solidFill>
                <a:srgbClr val="1A9988"/>
              </a:solidFill>
              <a:latin typeface="Arial"/>
              <a:sym typeface="Arial"/>
            </a:endParaRPr>
          </a:p>
        </p:txBody>
      </p:sp>
      <p:sp>
        <p:nvSpPr>
          <p:cNvPr id="238" name="Οβάλ 237">
            <a:extLst>
              <a:ext uri="{FF2B5EF4-FFF2-40B4-BE49-F238E27FC236}">
                <a16:creationId xmlns:a16="http://schemas.microsoft.com/office/drawing/2014/main" id="{D49DA1E2-F122-43CB-A3A5-83F28ACDE4DD}"/>
              </a:ext>
            </a:extLst>
          </p:cNvPr>
          <p:cNvSpPr/>
          <p:nvPr/>
        </p:nvSpPr>
        <p:spPr>
          <a:xfrm>
            <a:off x="2520113" y="3173203"/>
            <a:ext cx="263704" cy="263704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l-GR" sz="1100" kern="0">
              <a:solidFill>
                <a:srgbClr val="1A9988"/>
              </a:solidFill>
              <a:latin typeface="Arial"/>
              <a:sym typeface="Arial"/>
            </a:endParaRPr>
          </a:p>
        </p:txBody>
      </p:sp>
      <p:sp>
        <p:nvSpPr>
          <p:cNvPr id="239" name="Οβάλ 238">
            <a:extLst>
              <a:ext uri="{FF2B5EF4-FFF2-40B4-BE49-F238E27FC236}">
                <a16:creationId xmlns:a16="http://schemas.microsoft.com/office/drawing/2014/main" id="{4A3CDAA8-19B6-41CA-ADEF-B604E6DFDE87}"/>
              </a:ext>
            </a:extLst>
          </p:cNvPr>
          <p:cNvSpPr/>
          <p:nvPr/>
        </p:nvSpPr>
        <p:spPr>
          <a:xfrm>
            <a:off x="2520237" y="3716557"/>
            <a:ext cx="263704" cy="263704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l-GR" sz="1100" kern="0">
              <a:solidFill>
                <a:srgbClr val="1A9988"/>
              </a:solidFill>
              <a:latin typeface="Arial"/>
              <a:sym typeface="Arial"/>
            </a:endParaRPr>
          </a:p>
        </p:txBody>
      </p:sp>
      <p:sp>
        <p:nvSpPr>
          <p:cNvPr id="240" name="Οβάλ 239">
            <a:extLst>
              <a:ext uri="{FF2B5EF4-FFF2-40B4-BE49-F238E27FC236}">
                <a16:creationId xmlns:a16="http://schemas.microsoft.com/office/drawing/2014/main" id="{5CFD8BB2-728F-4071-AF67-A68FBC4C48FD}"/>
              </a:ext>
            </a:extLst>
          </p:cNvPr>
          <p:cNvSpPr/>
          <p:nvPr/>
        </p:nvSpPr>
        <p:spPr>
          <a:xfrm>
            <a:off x="4122537" y="2638973"/>
            <a:ext cx="263704" cy="263704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l-GR" sz="1100" kern="0">
              <a:solidFill>
                <a:srgbClr val="1A9988"/>
              </a:solidFill>
              <a:latin typeface="Arial"/>
              <a:sym typeface="Arial"/>
            </a:endParaRPr>
          </a:p>
        </p:txBody>
      </p:sp>
      <p:cxnSp>
        <p:nvCxnSpPr>
          <p:cNvPr id="241" name="Ευθεία γραμμή σύνδεσης 240">
            <a:extLst>
              <a:ext uri="{FF2B5EF4-FFF2-40B4-BE49-F238E27FC236}">
                <a16:creationId xmlns:a16="http://schemas.microsoft.com/office/drawing/2014/main" id="{1696A7B6-1644-422C-B382-CFFED961C9E6}"/>
              </a:ext>
            </a:extLst>
          </p:cNvPr>
          <p:cNvCxnSpPr>
            <a:cxnSpLocks/>
            <a:stCxn id="233" idx="3"/>
            <a:endCxn id="235" idx="1"/>
          </p:cNvCxnSpPr>
          <p:nvPr/>
        </p:nvCxnSpPr>
        <p:spPr>
          <a:xfrm flipV="1">
            <a:off x="1161486" y="1593374"/>
            <a:ext cx="1398657" cy="73582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Ευθεία γραμμή σύνδεσης 241">
            <a:extLst>
              <a:ext uri="{FF2B5EF4-FFF2-40B4-BE49-F238E27FC236}">
                <a16:creationId xmlns:a16="http://schemas.microsoft.com/office/drawing/2014/main" id="{E9032416-DC44-4AA3-80E1-D251D9D62F6D}"/>
              </a:ext>
            </a:extLst>
          </p:cNvPr>
          <p:cNvCxnSpPr>
            <a:cxnSpLocks/>
            <a:stCxn id="233" idx="3"/>
            <a:endCxn id="236" idx="1"/>
          </p:cNvCxnSpPr>
          <p:nvPr/>
        </p:nvCxnSpPr>
        <p:spPr>
          <a:xfrm flipV="1">
            <a:off x="1161486" y="2134690"/>
            <a:ext cx="1398657" cy="19450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Ευθεία γραμμή σύνδεσης 242">
            <a:extLst>
              <a:ext uri="{FF2B5EF4-FFF2-40B4-BE49-F238E27FC236}">
                <a16:creationId xmlns:a16="http://schemas.microsoft.com/office/drawing/2014/main" id="{A18A212F-2F77-4A80-B089-A6FCB0C4F574}"/>
              </a:ext>
            </a:extLst>
          </p:cNvPr>
          <p:cNvCxnSpPr>
            <a:cxnSpLocks/>
            <a:stCxn id="233" idx="3"/>
            <a:endCxn id="237" idx="1"/>
          </p:cNvCxnSpPr>
          <p:nvPr/>
        </p:nvCxnSpPr>
        <p:spPr>
          <a:xfrm>
            <a:off x="1161486" y="2329194"/>
            <a:ext cx="1394933" cy="34681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Ευθεία γραμμή σύνδεσης 243">
            <a:extLst>
              <a:ext uri="{FF2B5EF4-FFF2-40B4-BE49-F238E27FC236}">
                <a16:creationId xmlns:a16="http://schemas.microsoft.com/office/drawing/2014/main" id="{DDB15AE1-A14D-473B-A431-5A9BA9F230E1}"/>
              </a:ext>
            </a:extLst>
          </p:cNvPr>
          <p:cNvCxnSpPr>
            <a:cxnSpLocks/>
            <a:stCxn id="233" idx="3"/>
            <a:endCxn id="238" idx="1"/>
          </p:cNvCxnSpPr>
          <p:nvPr/>
        </p:nvCxnSpPr>
        <p:spPr>
          <a:xfrm>
            <a:off x="1161486" y="2329194"/>
            <a:ext cx="1397246" cy="88262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Ευθεία γραμμή σύνδεσης 244">
            <a:extLst>
              <a:ext uri="{FF2B5EF4-FFF2-40B4-BE49-F238E27FC236}">
                <a16:creationId xmlns:a16="http://schemas.microsoft.com/office/drawing/2014/main" id="{2841A2C5-C01B-4418-93FD-1D2EAA08C6D9}"/>
              </a:ext>
            </a:extLst>
          </p:cNvPr>
          <p:cNvCxnSpPr>
            <a:cxnSpLocks/>
            <a:stCxn id="233" idx="3"/>
            <a:endCxn id="239" idx="1"/>
          </p:cNvCxnSpPr>
          <p:nvPr/>
        </p:nvCxnSpPr>
        <p:spPr>
          <a:xfrm>
            <a:off x="1161486" y="2329194"/>
            <a:ext cx="1397370" cy="14259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Ευθεία γραμμή σύνδεσης 245">
            <a:extLst>
              <a:ext uri="{FF2B5EF4-FFF2-40B4-BE49-F238E27FC236}">
                <a16:creationId xmlns:a16="http://schemas.microsoft.com/office/drawing/2014/main" id="{A2A5E608-BEF1-4AC0-A5CC-05234C0EE618}"/>
              </a:ext>
            </a:extLst>
          </p:cNvPr>
          <p:cNvCxnSpPr>
            <a:cxnSpLocks/>
            <a:stCxn id="234" idx="3"/>
            <a:endCxn id="235" idx="3"/>
          </p:cNvCxnSpPr>
          <p:nvPr/>
        </p:nvCxnSpPr>
        <p:spPr>
          <a:xfrm flipV="1">
            <a:off x="1161487" y="1779840"/>
            <a:ext cx="1398656" cy="139745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Ευθεία γραμμή σύνδεσης 246">
            <a:extLst>
              <a:ext uri="{FF2B5EF4-FFF2-40B4-BE49-F238E27FC236}">
                <a16:creationId xmlns:a16="http://schemas.microsoft.com/office/drawing/2014/main" id="{3F84C985-9E86-47A4-B693-E527C570FA06}"/>
              </a:ext>
            </a:extLst>
          </p:cNvPr>
          <p:cNvCxnSpPr>
            <a:cxnSpLocks/>
            <a:stCxn id="234" idx="3"/>
            <a:endCxn id="236" idx="3"/>
          </p:cNvCxnSpPr>
          <p:nvPr/>
        </p:nvCxnSpPr>
        <p:spPr>
          <a:xfrm flipV="1">
            <a:off x="1161487" y="2321156"/>
            <a:ext cx="1398656" cy="85613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Ευθεία γραμμή σύνδεσης 247">
            <a:extLst>
              <a:ext uri="{FF2B5EF4-FFF2-40B4-BE49-F238E27FC236}">
                <a16:creationId xmlns:a16="http://schemas.microsoft.com/office/drawing/2014/main" id="{A01615BC-5B25-4DBB-8470-BF6315392D59}"/>
              </a:ext>
            </a:extLst>
          </p:cNvPr>
          <p:cNvCxnSpPr>
            <a:cxnSpLocks/>
            <a:stCxn id="234" idx="3"/>
            <a:endCxn id="237" idx="3"/>
          </p:cNvCxnSpPr>
          <p:nvPr/>
        </p:nvCxnSpPr>
        <p:spPr>
          <a:xfrm flipV="1">
            <a:off x="1161487" y="2862472"/>
            <a:ext cx="1394932" cy="31482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Ευθεία γραμμή σύνδεσης 248">
            <a:extLst>
              <a:ext uri="{FF2B5EF4-FFF2-40B4-BE49-F238E27FC236}">
                <a16:creationId xmlns:a16="http://schemas.microsoft.com/office/drawing/2014/main" id="{30F69C40-927E-44D8-83E0-8C09DD35E28E}"/>
              </a:ext>
            </a:extLst>
          </p:cNvPr>
          <p:cNvCxnSpPr>
            <a:cxnSpLocks/>
            <a:stCxn id="234" idx="3"/>
            <a:endCxn id="238" idx="3"/>
          </p:cNvCxnSpPr>
          <p:nvPr/>
        </p:nvCxnSpPr>
        <p:spPr>
          <a:xfrm>
            <a:off x="1161487" y="3177293"/>
            <a:ext cx="1397245" cy="22099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Ευθεία γραμμή σύνδεσης 249">
            <a:extLst>
              <a:ext uri="{FF2B5EF4-FFF2-40B4-BE49-F238E27FC236}">
                <a16:creationId xmlns:a16="http://schemas.microsoft.com/office/drawing/2014/main" id="{10E2DF47-38DA-4AA7-A3F6-1FB154013383}"/>
              </a:ext>
            </a:extLst>
          </p:cNvPr>
          <p:cNvCxnSpPr>
            <a:cxnSpLocks/>
            <a:stCxn id="234" idx="3"/>
            <a:endCxn id="239" idx="3"/>
          </p:cNvCxnSpPr>
          <p:nvPr/>
        </p:nvCxnSpPr>
        <p:spPr>
          <a:xfrm>
            <a:off x="1161487" y="3177293"/>
            <a:ext cx="1397369" cy="7643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A44B9413-B2CC-401C-92A7-C365D185B5A8}"/>
              </a:ext>
            </a:extLst>
          </p:cNvPr>
          <p:cNvSpPr txBox="1"/>
          <p:nvPr/>
        </p:nvSpPr>
        <p:spPr>
          <a:xfrm>
            <a:off x="1870772" y="1571191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wh1,1</a:t>
            </a:r>
            <a:endParaRPr lang="el-GR" sz="10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A0EE1BA-DC0E-410A-8999-EA732010B7E4}"/>
              </a:ext>
            </a:extLst>
          </p:cNvPr>
          <p:cNvSpPr txBox="1"/>
          <p:nvPr/>
        </p:nvSpPr>
        <p:spPr>
          <a:xfrm>
            <a:off x="2289835" y="1927525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wh1,2</a:t>
            </a:r>
            <a:endParaRPr lang="el-GR" sz="10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4A85A8F8-05D2-4793-ABE6-47170C7780A4}"/>
              </a:ext>
            </a:extLst>
          </p:cNvPr>
          <p:cNvSpPr txBox="1"/>
          <p:nvPr/>
        </p:nvSpPr>
        <p:spPr>
          <a:xfrm>
            <a:off x="2276853" y="2445174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wh1,3</a:t>
            </a:r>
            <a:endParaRPr lang="el-GR" sz="10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D40B2B3-CFF7-4270-9390-EE143AA5FA8C}"/>
              </a:ext>
            </a:extLst>
          </p:cNvPr>
          <p:cNvSpPr txBox="1"/>
          <p:nvPr/>
        </p:nvSpPr>
        <p:spPr>
          <a:xfrm>
            <a:off x="2335870" y="2964320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wh1,4</a:t>
            </a:r>
            <a:endParaRPr lang="el-GR" sz="10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030AACF3-7436-49F9-830A-821F528AC88C}"/>
              </a:ext>
            </a:extLst>
          </p:cNvPr>
          <p:cNvSpPr txBox="1"/>
          <p:nvPr/>
        </p:nvSpPr>
        <p:spPr>
          <a:xfrm>
            <a:off x="2380888" y="3509091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wh1,5</a:t>
            </a:r>
            <a:endParaRPr lang="el-GR" sz="10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D0B3D95A-9EA3-44A7-A227-FF5AB01B5D00}"/>
              </a:ext>
            </a:extLst>
          </p:cNvPr>
          <p:cNvSpPr txBox="1"/>
          <p:nvPr/>
        </p:nvSpPr>
        <p:spPr>
          <a:xfrm>
            <a:off x="1987512" y="1797718"/>
            <a:ext cx="542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92D050"/>
                </a:solidFill>
                <a:latin typeface="Arial"/>
                <a:cs typeface="Arial"/>
                <a:sym typeface="Arial"/>
              </a:rPr>
              <a:t>wh1,6</a:t>
            </a:r>
            <a:endParaRPr lang="el-GR" sz="1000" kern="0" dirty="0">
              <a:solidFill>
                <a:srgbClr val="92D05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8E23233-8E97-4A85-B2EC-A61DA4DAA797}"/>
              </a:ext>
            </a:extLst>
          </p:cNvPr>
          <p:cNvSpPr txBox="1"/>
          <p:nvPr/>
        </p:nvSpPr>
        <p:spPr>
          <a:xfrm>
            <a:off x="2097395" y="2185506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92D050"/>
                </a:solidFill>
                <a:latin typeface="Arial"/>
                <a:cs typeface="Arial"/>
                <a:sym typeface="Arial"/>
              </a:rPr>
              <a:t>wh1,7</a:t>
            </a:r>
            <a:endParaRPr lang="el-GR" sz="1000" kern="0" dirty="0">
              <a:solidFill>
                <a:srgbClr val="92D05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AD75F1D-F968-443F-9456-5C710AA97EC0}"/>
              </a:ext>
            </a:extLst>
          </p:cNvPr>
          <p:cNvSpPr txBox="1"/>
          <p:nvPr/>
        </p:nvSpPr>
        <p:spPr>
          <a:xfrm>
            <a:off x="2082487" y="2696646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92D050"/>
                </a:solidFill>
                <a:latin typeface="Arial"/>
                <a:cs typeface="Arial"/>
                <a:sym typeface="Arial"/>
              </a:rPr>
              <a:t>wh1,8</a:t>
            </a:r>
            <a:endParaRPr lang="el-GR" sz="1000" kern="0" dirty="0">
              <a:solidFill>
                <a:srgbClr val="92D05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B55DCD4-77F9-42B0-AF6C-1867FD0E9F6E}"/>
              </a:ext>
            </a:extLst>
          </p:cNvPr>
          <p:cNvSpPr txBox="1"/>
          <p:nvPr/>
        </p:nvSpPr>
        <p:spPr>
          <a:xfrm>
            <a:off x="2097395" y="3159434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92D050"/>
                </a:solidFill>
                <a:latin typeface="Arial"/>
                <a:cs typeface="Arial"/>
                <a:sym typeface="Arial"/>
              </a:rPr>
              <a:t>wh1,9</a:t>
            </a:r>
            <a:endParaRPr lang="el-GR" sz="1000" kern="0" dirty="0">
              <a:solidFill>
                <a:srgbClr val="92D05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5B3B6C4-C44D-40CE-AF59-E8E5A02A9881}"/>
              </a:ext>
            </a:extLst>
          </p:cNvPr>
          <p:cNvSpPr txBox="1"/>
          <p:nvPr/>
        </p:nvSpPr>
        <p:spPr>
          <a:xfrm>
            <a:off x="1905988" y="3777377"/>
            <a:ext cx="866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92D050"/>
                </a:solidFill>
                <a:latin typeface="Arial"/>
                <a:cs typeface="Arial"/>
                <a:sym typeface="Arial"/>
              </a:rPr>
              <a:t>wh1,10</a:t>
            </a:r>
            <a:endParaRPr lang="el-GR" sz="1000" kern="0" dirty="0">
              <a:solidFill>
                <a:srgbClr val="92D05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61" name="Ευθεία γραμμή σύνδεσης 260">
            <a:extLst>
              <a:ext uri="{FF2B5EF4-FFF2-40B4-BE49-F238E27FC236}">
                <a16:creationId xmlns:a16="http://schemas.microsoft.com/office/drawing/2014/main" id="{F31084DA-8507-4925-A19B-70978C7F06C8}"/>
              </a:ext>
            </a:extLst>
          </p:cNvPr>
          <p:cNvCxnSpPr>
            <a:cxnSpLocks/>
            <a:stCxn id="235" idx="6"/>
            <a:endCxn id="240" idx="2"/>
          </p:cNvCxnSpPr>
          <p:nvPr/>
        </p:nvCxnSpPr>
        <p:spPr>
          <a:xfrm>
            <a:off x="2785228" y="1686607"/>
            <a:ext cx="1337309" cy="1084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Ευθεία γραμμή σύνδεσης 261">
            <a:extLst>
              <a:ext uri="{FF2B5EF4-FFF2-40B4-BE49-F238E27FC236}">
                <a16:creationId xmlns:a16="http://schemas.microsoft.com/office/drawing/2014/main" id="{A924079C-1274-4DE8-A054-080C8A06D2A8}"/>
              </a:ext>
            </a:extLst>
          </p:cNvPr>
          <p:cNvCxnSpPr>
            <a:cxnSpLocks/>
            <a:stCxn id="236" idx="6"/>
            <a:endCxn id="240" idx="2"/>
          </p:cNvCxnSpPr>
          <p:nvPr/>
        </p:nvCxnSpPr>
        <p:spPr>
          <a:xfrm>
            <a:off x="2785228" y="2227923"/>
            <a:ext cx="1337309" cy="542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Ευθεία γραμμή σύνδεσης 262">
            <a:extLst>
              <a:ext uri="{FF2B5EF4-FFF2-40B4-BE49-F238E27FC236}">
                <a16:creationId xmlns:a16="http://schemas.microsoft.com/office/drawing/2014/main" id="{30375C7D-C5C9-49B5-8870-6DFDF7159148}"/>
              </a:ext>
            </a:extLst>
          </p:cNvPr>
          <p:cNvCxnSpPr>
            <a:cxnSpLocks/>
            <a:stCxn id="237" idx="6"/>
            <a:endCxn id="240" idx="2"/>
          </p:cNvCxnSpPr>
          <p:nvPr/>
        </p:nvCxnSpPr>
        <p:spPr>
          <a:xfrm>
            <a:off x="2781504" y="2769239"/>
            <a:ext cx="1341033" cy="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Ευθεία γραμμή σύνδεσης 263">
            <a:extLst>
              <a:ext uri="{FF2B5EF4-FFF2-40B4-BE49-F238E27FC236}">
                <a16:creationId xmlns:a16="http://schemas.microsoft.com/office/drawing/2014/main" id="{C1F188BD-21D5-4318-AB71-FD106EEF85DC}"/>
              </a:ext>
            </a:extLst>
          </p:cNvPr>
          <p:cNvCxnSpPr>
            <a:cxnSpLocks/>
            <a:stCxn id="238" idx="6"/>
            <a:endCxn id="240" idx="2"/>
          </p:cNvCxnSpPr>
          <p:nvPr/>
        </p:nvCxnSpPr>
        <p:spPr>
          <a:xfrm flipV="1">
            <a:off x="2783817" y="2770825"/>
            <a:ext cx="1338720" cy="534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Ευθεία γραμμή σύνδεσης 264">
            <a:extLst>
              <a:ext uri="{FF2B5EF4-FFF2-40B4-BE49-F238E27FC236}">
                <a16:creationId xmlns:a16="http://schemas.microsoft.com/office/drawing/2014/main" id="{5BF1770E-0BB3-41C0-99FD-E14570B72D77}"/>
              </a:ext>
            </a:extLst>
          </p:cNvPr>
          <p:cNvCxnSpPr>
            <a:cxnSpLocks/>
            <a:stCxn id="239" idx="6"/>
            <a:endCxn id="240" idx="2"/>
          </p:cNvCxnSpPr>
          <p:nvPr/>
        </p:nvCxnSpPr>
        <p:spPr>
          <a:xfrm flipV="1">
            <a:off x="2783941" y="2770825"/>
            <a:ext cx="1338596" cy="1077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C4760803-0C29-4E20-8AC3-3393A46F6D6B}"/>
              </a:ext>
            </a:extLst>
          </p:cNvPr>
          <p:cNvSpPr txBox="1"/>
          <p:nvPr/>
        </p:nvSpPr>
        <p:spPr>
          <a:xfrm>
            <a:off x="2998732" y="1769424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1A1A1A"/>
                </a:solidFill>
                <a:latin typeface="Arial"/>
                <a:cs typeface="Arial"/>
                <a:sym typeface="Arial"/>
              </a:rPr>
              <a:t>wo1,1</a:t>
            </a:r>
            <a:endParaRPr lang="el-GR" sz="1000" kern="0" dirty="0">
              <a:solidFill>
                <a:srgbClr val="1A1A1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DA649DC-434C-4DEC-B2C8-46B464D594C6}"/>
              </a:ext>
            </a:extLst>
          </p:cNvPr>
          <p:cNvSpPr txBox="1"/>
          <p:nvPr/>
        </p:nvSpPr>
        <p:spPr>
          <a:xfrm>
            <a:off x="2835523" y="2111608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1A1A1A"/>
                </a:solidFill>
                <a:latin typeface="Arial"/>
                <a:cs typeface="Arial"/>
                <a:sym typeface="Arial"/>
              </a:rPr>
              <a:t>wo1,2</a:t>
            </a:r>
            <a:endParaRPr lang="el-GR" sz="1000" kern="0" dirty="0">
              <a:solidFill>
                <a:srgbClr val="1A1A1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051D9EB-221B-4E0B-8E98-DBBE0CD80D3E}"/>
              </a:ext>
            </a:extLst>
          </p:cNvPr>
          <p:cNvSpPr txBox="1"/>
          <p:nvPr/>
        </p:nvSpPr>
        <p:spPr>
          <a:xfrm>
            <a:off x="2841926" y="2592613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1A1A1A"/>
                </a:solidFill>
                <a:latin typeface="Arial"/>
                <a:cs typeface="Arial"/>
                <a:sym typeface="Arial"/>
              </a:rPr>
              <a:t>wo1,3</a:t>
            </a:r>
            <a:endParaRPr lang="el-GR" sz="1000" kern="0" dirty="0">
              <a:solidFill>
                <a:srgbClr val="1A1A1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3BC491F-333B-48B4-A07A-D02A77B7B4CF}"/>
              </a:ext>
            </a:extLst>
          </p:cNvPr>
          <p:cNvSpPr txBox="1"/>
          <p:nvPr/>
        </p:nvSpPr>
        <p:spPr>
          <a:xfrm>
            <a:off x="2887346" y="2926149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1A1A1A"/>
                </a:solidFill>
                <a:latin typeface="Arial"/>
                <a:cs typeface="Arial"/>
                <a:sym typeface="Arial"/>
              </a:rPr>
              <a:t>wo1,4</a:t>
            </a:r>
            <a:endParaRPr lang="el-GR" sz="1000" kern="0" dirty="0">
              <a:solidFill>
                <a:srgbClr val="1A1A1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65DFD7D4-0A89-45B7-A927-EBCBA028587F}"/>
              </a:ext>
            </a:extLst>
          </p:cNvPr>
          <p:cNvSpPr txBox="1"/>
          <p:nvPr/>
        </p:nvSpPr>
        <p:spPr>
          <a:xfrm>
            <a:off x="3058037" y="3500501"/>
            <a:ext cx="77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900" kern="0" dirty="0">
                <a:solidFill>
                  <a:srgbClr val="1A1A1A"/>
                </a:solidFill>
                <a:latin typeface="Arial"/>
                <a:cs typeface="Arial"/>
                <a:sym typeface="Arial"/>
              </a:rPr>
              <a:t>wo1,5</a:t>
            </a:r>
            <a:endParaRPr lang="el-GR" sz="1000" kern="0" dirty="0">
              <a:solidFill>
                <a:srgbClr val="1A1A1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D104F217-1F89-41AA-9D41-76E9CAB48E16}"/>
              </a:ext>
            </a:extLst>
          </p:cNvPr>
          <p:cNvSpPr txBox="1"/>
          <p:nvPr/>
        </p:nvSpPr>
        <p:spPr>
          <a:xfrm>
            <a:off x="492640" y="1147415"/>
            <a:ext cx="53049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100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Input</a:t>
            </a:r>
            <a:endParaRPr lang="el-GR" sz="1100" u="sng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A6743129-FD9F-4097-9DF2-C48E2ED824A0}"/>
              </a:ext>
            </a:extLst>
          </p:cNvPr>
          <p:cNvSpPr txBox="1"/>
          <p:nvPr/>
        </p:nvSpPr>
        <p:spPr>
          <a:xfrm>
            <a:off x="2308171" y="1151374"/>
            <a:ext cx="68296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100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Hidden</a:t>
            </a:r>
            <a:endParaRPr lang="el-GR" sz="1100" u="sng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ECAA054-B1C8-446E-9BFD-8F5D522E3198}"/>
              </a:ext>
            </a:extLst>
          </p:cNvPr>
          <p:cNvSpPr txBox="1"/>
          <p:nvPr/>
        </p:nvSpPr>
        <p:spPr>
          <a:xfrm>
            <a:off x="3886734" y="1151374"/>
            <a:ext cx="6754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100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Output</a:t>
            </a:r>
            <a:endParaRPr lang="el-GR" sz="1100" u="sng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81C4F-234F-E262-808C-5DE07DFC3C55}"/>
              </a:ext>
            </a:extLst>
          </p:cNvPr>
          <p:cNvSpPr txBox="1"/>
          <p:nvPr/>
        </p:nvSpPr>
        <p:spPr>
          <a:xfrm>
            <a:off x="2152184" y="4586331"/>
            <a:ext cx="61446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00" i="1" dirty="0">
                <a:latin typeface="+mn-lt"/>
              </a:rPr>
              <a:t>[1]: E. </a:t>
            </a:r>
            <a:r>
              <a:rPr lang="en-US" sz="1000" i="1" dirty="0" err="1">
                <a:latin typeface="+mn-lt"/>
              </a:rPr>
              <a:t>Diao</a:t>
            </a:r>
            <a:r>
              <a:rPr lang="en-US" sz="1000" i="1" dirty="0">
                <a:latin typeface="+mn-lt"/>
              </a:rPr>
              <a:t>, J. Ding and V. </a:t>
            </a:r>
            <a:r>
              <a:rPr lang="en-US" sz="1000" i="1" dirty="0" err="1">
                <a:latin typeface="+mn-lt"/>
              </a:rPr>
              <a:t>Tarokh</a:t>
            </a:r>
            <a:r>
              <a:rPr lang="en-US" sz="1000" i="1" dirty="0">
                <a:latin typeface="+mn-lt"/>
              </a:rPr>
              <a:t>. </a:t>
            </a:r>
            <a:r>
              <a:rPr lang="en-US" sz="1000" i="1" dirty="0" err="1">
                <a:latin typeface="+mn-lt"/>
              </a:rPr>
              <a:t>HeteroFL</a:t>
            </a:r>
            <a:r>
              <a:rPr lang="en-US" sz="1000" i="1" dirty="0">
                <a:latin typeface="+mn-lt"/>
              </a:rPr>
              <a:t>: Computation and Communication Efficient Federated Learning for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00" i="1" dirty="0">
                <a:latin typeface="+mn-lt"/>
              </a:rPr>
              <a:t>Heterogeneous Clients. In Proceedings of the International Conference on Learning Representations (ICLR), 2021.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00" i="1" dirty="0">
                <a:latin typeface="+mn-lt"/>
                <a:hlinkClick r:id="rId4"/>
              </a:rPr>
              <a:t>https://arxiv.org/abs/2010.01264</a:t>
            </a:r>
            <a:endParaRPr lang="en-US" sz="1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8186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8</a:t>
            </a:fld>
            <a:endParaRPr/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3F18E6C8-6E5A-4830-A549-F4AA8BA7111C}"/>
              </a:ext>
            </a:extLst>
          </p:cNvPr>
          <p:cNvSpPr/>
          <p:nvPr/>
        </p:nvSpPr>
        <p:spPr>
          <a:xfrm>
            <a:off x="856261" y="1053490"/>
            <a:ext cx="1325526" cy="316141"/>
          </a:xfrm>
          <a:prstGeom prst="rect">
            <a:avLst/>
          </a:prstGeom>
          <a:ln w="952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Feature 1</a:t>
            </a:r>
            <a:endParaRPr lang="el-GR" sz="1000" dirty="0">
              <a:solidFill>
                <a:srgbClr val="0070C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F9FAECD-A9C4-482C-9A3B-40F3D3707C3E}"/>
              </a:ext>
            </a:extLst>
          </p:cNvPr>
          <p:cNvSpPr/>
          <p:nvPr/>
        </p:nvSpPr>
        <p:spPr>
          <a:xfrm>
            <a:off x="861035" y="1982282"/>
            <a:ext cx="1325527" cy="316141"/>
          </a:xfrm>
          <a:prstGeom prst="rect">
            <a:avLst/>
          </a:prstGeom>
          <a:ln w="952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92D050"/>
                </a:solidFill>
              </a:rPr>
              <a:t>Feature 2</a:t>
            </a:r>
            <a:endParaRPr lang="el-GR" sz="1000" dirty="0">
              <a:solidFill>
                <a:srgbClr val="92D050"/>
              </a:solidFill>
            </a:endParaRPr>
          </a:p>
        </p:txBody>
      </p:sp>
      <p:sp>
        <p:nvSpPr>
          <p:cNvPr id="3" name="Οβάλ 2">
            <a:extLst>
              <a:ext uri="{FF2B5EF4-FFF2-40B4-BE49-F238E27FC236}">
                <a16:creationId xmlns:a16="http://schemas.microsoft.com/office/drawing/2014/main" id="{DE1B5936-286F-40BF-9A17-0EA59A6B5C4E}"/>
              </a:ext>
            </a:extLst>
          </p:cNvPr>
          <p:cNvSpPr/>
          <p:nvPr/>
        </p:nvSpPr>
        <p:spPr>
          <a:xfrm>
            <a:off x="5165910" y="702557"/>
            <a:ext cx="316141" cy="316141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2A3BCC88-0F88-4B28-A5D9-8E8588290714}"/>
              </a:ext>
            </a:extLst>
          </p:cNvPr>
          <p:cNvSpPr/>
          <p:nvPr/>
        </p:nvSpPr>
        <p:spPr>
          <a:xfrm>
            <a:off x="5165910" y="1349731"/>
            <a:ext cx="316141" cy="316141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βάλ 8">
            <a:extLst>
              <a:ext uri="{FF2B5EF4-FFF2-40B4-BE49-F238E27FC236}">
                <a16:creationId xmlns:a16="http://schemas.microsoft.com/office/drawing/2014/main" id="{74B95EE1-3DEE-41AB-A8CD-B93B5436ACE2}"/>
              </a:ext>
            </a:extLst>
          </p:cNvPr>
          <p:cNvSpPr/>
          <p:nvPr/>
        </p:nvSpPr>
        <p:spPr>
          <a:xfrm>
            <a:off x="5164005" y="2013465"/>
            <a:ext cx="316141" cy="316141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βάλ 9">
            <a:extLst>
              <a:ext uri="{FF2B5EF4-FFF2-40B4-BE49-F238E27FC236}">
                <a16:creationId xmlns:a16="http://schemas.microsoft.com/office/drawing/2014/main" id="{09D1C05E-D10C-4724-A3F0-688887068E28}"/>
              </a:ext>
            </a:extLst>
          </p:cNvPr>
          <p:cNvSpPr/>
          <p:nvPr/>
        </p:nvSpPr>
        <p:spPr>
          <a:xfrm>
            <a:off x="5167191" y="2639676"/>
            <a:ext cx="316141" cy="316141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F963135A-5586-4A62-AB0D-13D18CD4C89A}"/>
              </a:ext>
            </a:extLst>
          </p:cNvPr>
          <p:cNvSpPr/>
          <p:nvPr/>
        </p:nvSpPr>
        <p:spPr>
          <a:xfrm>
            <a:off x="5165326" y="3366047"/>
            <a:ext cx="316141" cy="316141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D9487106-3D61-40F5-8380-C07F20E4859C}"/>
              </a:ext>
            </a:extLst>
          </p:cNvPr>
          <p:cNvSpPr/>
          <p:nvPr/>
        </p:nvSpPr>
        <p:spPr>
          <a:xfrm>
            <a:off x="8085863" y="1897312"/>
            <a:ext cx="316141" cy="316141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BD24C30A-0121-4627-BC5E-AFDBAE7121ED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181787" y="748855"/>
            <a:ext cx="3030421" cy="46270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Ευθεία γραμμή σύνδεσης 12">
            <a:extLst>
              <a:ext uri="{FF2B5EF4-FFF2-40B4-BE49-F238E27FC236}">
                <a16:creationId xmlns:a16="http://schemas.microsoft.com/office/drawing/2014/main" id="{CC33A143-CD75-4603-B496-D70F071AB98C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181787" y="1211561"/>
            <a:ext cx="3030421" cy="18446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Ευθεία γραμμή σύνδεσης 14">
            <a:extLst>
              <a:ext uri="{FF2B5EF4-FFF2-40B4-BE49-F238E27FC236}">
                <a16:creationId xmlns:a16="http://schemas.microsoft.com/office/drawing/2014/main" id="{1F1A8960-E876-4E82-ABFA-5D5415C4902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181787" y="1211561"/>
            <a:ext cx="3028516" cy="84820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Ευθεία γραμμή σύνδεσης 17">
            <a:extLst>
              <a:ext uri="{FF2B5EF4-FFF2-40B4-BE49-F238E27FC236}">
                <a16:creationId xmlns:a16="http://schemas.microsoft.com/office/drawing/2014/main" id="{C1E598F7-E9F4-47E4-901F-C1D6F23D9C00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2181787" y="1211561"/>
            <a:ext cx="3031702" cy="147441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Ευθεία γραμμή σύνδεσης 19">
            <a:extLst>
              <a:ext uri="{FF2B5EF4-FFF2-40B4-BE49-F238E27FC236}">
                <a16:creationId xmlns:a16="http://schemas.microsoft.com/office/drawing/2014/main" id="{FF1AFA35-2D86-418F-B643-3B20E03FA670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2181787" y="1211561"/>
            <a:ext cx="3029837" cy="22007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Ευθεία γραμμή σύνδεσης 21">
            <a:extLst>
              <a:ext uri="{FF2B5EF4-FFF2-40B4-BE49-F238E27FC236}">
                <a16:creationId xmlns:a16="http://schemas.microsoft.com/office/drawing/2014/main" id="{4EFE76FC-DD31-4424-8C3B-802AA4FF7C3C}"/>
              </a:ext>
            </a:extLst>
          </p:cNvPr>
          <p:cNvCxnSpPr>
            <a:cxnSpLocks/>
            <a:stCxn id="6" idx="3"/>
            <a:endCxn id="3" idx="2"/>
          </p:cNvCxnSpPr>
          <p:nvPr/>
        </p:nvCxnSpPr>
        <p:spPr>
          <a:xfrm flipV="1">
            <a:off x="2186562" y="860628"/>
            <a:ext cx="2979348" cy="1279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Ευθεία γραμμή σύνδεσης 30">
            <a:extLst>
              <a:ext uri="{FF2B5EF4-FFF2-40B4-BE49-F238E27FC236}">
                <a16:creationId xmlns:a16="http://schemas.microsoft.com/office/drawing/2014/main" id="{B99DF0B4-C20A-47DC-A32C-E1BD964F8756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2186562" y="1507802"/>
            <a:ext cx="2979348" cy="63255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Ευθεία γραμμή σύνδεσης 33">
            <a:extLst>
              <a:ext uri="{FF2B5EF4-FFF2-40B4-BE49-F238E27FC236}">
                <a16:creationId xmlns:a16="http://schemas.microsoft.com/office/drawing/2014/main" id="{AF13CFE3-E198-4B47-A40C-3667F366CB5C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>
            <a:off x="2186562" y="2140353"/>
            <a:ext cx="2977443" cy="311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Ευθεία γραμμή σύνδεσης 36">
            <a:extLst>
              <a:ext uri="{FF2B5EF4-FFF2-40B4-BE49-F238E27FC236}">
                <a16:creationId xmlns:a16="http://schemas.microsoft.com/office/drawing/2014/main" id="{C0B93730-CB99-46B2-8C9E-3CC99BE08B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2186562" y="2140353"/>
            <a:ext cx="2980629" cy="65739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Ευθεία γραμμή σύνδεσης 39">
            <a:extLst>
              <a:ext uri="{FF2B5EF4-FFF2-40B4-BE49-F238E27FC236}">
                <a16:creationId xmlns:a16="http://schemas.microsoft.com/office/drawing/2014/main" id="{ECBA4936-BAB4-4053-A6DC-572B5A460EAE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>
            <a:off x="2186562" y="2140353"/>
            <a:ext cx="2978764" cy="138376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DB48B12-80A5-40A0-8249-2B06ACD525D3}"/>
              </a:ext>
            </a:extLst>
          </p:cNvPr>
          <p:cNvSpPr txBox="1"/>
          <p:nvPr/>
        </p:nvSpPr>
        <p:spPr>
          <a:xfrm rot="20296430">
            <a:off x="4478240" y="818006"/>
            <a:ext cx="580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wh1,6</a:t>
            </a:r>
            <a:endParaRPr lang="el-GR" sz="1200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D28601-1F5D-4151-9F93-C9B43CF6D64D}"/>
              </a:ext>
            </a:extLst>
          </p:cNvPr>
          <p:cNvSpPr txBox="1"/>
          <p:nvPr/>
        </p:nvSpPr>
        <p:spPr>
          <a:xfrm rot="20897128">
            <a:off x="4510555" y="1394514"/>
            <a:ext cx="580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wh1,7</a:t>
            </a:r>
            <a:endParaRPr lang="el-GR" sz="1200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B578EE-74F2-412D-8319-BBA8AB9CC101}"/>
              </a:ext>
            </a:extLst>
          </p:cNvPr>
          <p:cNvSpPr txBox="1"/>
          <p:nvPr/>
        </p:nvSpPr>
        <p:spPr>
          <a:xfrm>
            <a:off x="4578502" y="1975581"/>
            <a:ext cx="580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wh1,8</a:t>
            </a:r>
            <a:endParaRPr lang="el-GR" sz="1200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76ABD1-FF9A-495A-B049-B302620EEFCE}"/>
              </a:ext>
            </a:extLst>
          </p:cNvPr>
          <p:cNvSpPr txBox="1"/>
          <p:nvPr/>
        </p:nvSpPr>
        <p:spPr>
          <a:xfrm rot="961353">
            <a:off x="4526214" y="2525301"/>
            <a:ext cx="580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wh1,9</a:t>
            </a:r>
            <a:endParaRPr lang="el-GR" sz="1200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DA5D0F-9F44-4339-B928-CE29C028BBD8}"/>
              </a:ext>
            </a:extLst>
          </p:cNvPr>
          <p:cNvSpPr txBox="1"/>
          <p:nvPr/>
        </p:nvSpPr>
        <p:spPr>
          <a:xfrm rot="1522152">
            <a:off x="4512634" y="3175836"/>
            <a:ext cx="650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wh1,10</a:t>
            </a:r>
            <a:endParaRPr lang="el-GR" sz="1200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2" name="Ευθεία γραμμή σύνδεσης 41">
            <a:extLst>
              <a:ext uri="{FF2B5EF4-FFF2-40B4-BE49-F238E27FC236}">
                <a16:creationId xmlns:a16="http://schemas.microsoft.com/office/drawing/2014/main" id="{BAC6BE14-6B0D-4F73-B5BC-189C08C1844A}"/>
              </a:ext>
            </a:extLst>
          </p:cNvPr>
          <p:cNvCxnSpPr>
            <a:stCxn id="3" idx="6"/>
            <a:endCxn id="12" idx="2"/>
          </p:cNvCxnSpPr>
          <p:nvPr/>
        </p:nvCxnSpPr>
        <p:spPr>
          <a:xfrm>
            <a:off x="5482051" y="860628"/>
            <a:ext cx="2603812" cy="11947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Ευθεία γραμμή σύνδεσης 54">
            <a:extLst>
              <a:ext uri="{FF2B5EF4-FFF2-40B4-BE49-F238E27FC236}">
                <a16:creationId xmlns:a16="http://schemas.microsoft.com/office/drawing/2014/main" id="{51120AFF-F46E-4F28-889E-14D6C4266F5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5482051" y="1507802"/>
            <a:ext cx="2603812" cy="547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Ευθεία γραμμή σύνδεσης 57">
            <a:extLst>
              <a:ext uri="{FF2B5EF4-FFF2-40B4-BE49-F238E27FC236}">
                <a16:creationId xmlns:a16="http://schemas.microsoft.com/office/drawing/2014/main" id="{0DA678CF-ECD3-4030-A0F5-E0503C202AB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5480146" y="2055383"/>
            <a:ext cx="2605717" cy="116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Ευθεία γραμμή σύνδεσης 60">
            <a:extLst>
              <a:ext uri="{FF2B5EF4-FFF2-40B4-BE49-F238E27FC236}">
                <a16:creationId xmlns:a16="http://schemas.microsoft.com/office/drawing/2014/main" id="{07E7C68B-1A28-4EB7-8ED0-21562719291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5483332" y="2055383"/>
            <a:ext cx="2602531" cy="742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Ευθεία γραμμή σύνδεσης 63">
            <a:extLst>
              <a:ext uri="{FF2B5EF4-FFF2-40B4-BE49-F238E27FC236}">
                <a16:creationId xmlns:a16="http://schemas.microsoft.com/office/drawing/2014/main" id="{038205F0-DF2C-42D3-A5DD-4EAB423AD1D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5481467" y="2055383"/>
            <a:ext cx="2604396" cy="1468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105E0E3-F0C1-4BD7-8B09-C41DCF593D28}"/>
              </a:ext>
            </a:extLst>
          </p:cNvPr>
          <p:cNvSpPr txBox="1"/>
          <p:nvPr/>
        </p:nvSpPr>
        <p:spPr>
          <a:xfrm rot="1462742">
            <a:off x="5661763" y="1001448"/>
            <a:ext cx="12287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(wo1,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+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wo2,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1)/2</a:t>
            </a:r>
            <a:endParaRPr lang="el-GR" sz="1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1C2115-77C9-4095-A6C9-B94438FC7FE2}"/>
              </a:ext>
            </a:extLst>
          </p:cNvPr>
          <p:cNvSpPr txBox="1"/>
          <p:nvPr/>
        </p:nvSpPr>
        <p:spPr>
          <a:xfrm rot="751065">
            <a:off x="5600354" y="1430716"/>
            <a:ext cx="119709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(wo1,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+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wo2,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2)/2</a:t>
            </a:r>
            <a:endParaRPr lang="el-GR" sz="1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7" name="Ορθογώνιο 56">
            <a:extLst>
              <a:ext uri="{FF2B5EF4-FFF2-40B4-BE49-F238E27FC236}">
                <a16:creationId xmlns:a16="http://schemas.microsoft.com/office/drawing/2014/main" id="{2D95AB8E-52E5-4AF0-9BB8-0CCA60E51F84}"/>
              </a:ext>
            </a:extLst>
          </p:cNvPr>
          <p:cNvSpPr/>
          <p:nvPr/>
        </p:nvSpPr>
        <p:spPr>
          <a:xfrm>
            <a:off x="861035" y="2860466"/>
            <a:ext cx="1325527" cy="316141"/>
          </a:xfrm>
          <a:prstGeom prst="rect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Feature 3</a:t>
            </a:r>
            <a:endParaRPr lang="el-GR" sz="1000" dirty="0">
              <a:solidFill>
                <a:srgbClr val="FF0000"/>
              </a:solidFill>
            </a:endParaRPr>
          </a:p>
        </p:txBody>
      </p:sp>
      <p:cxnSp>
        <p:nvCxnSpPr>
          <p:cNvPr id="91" name="Ευθεία γραμμή σύνδεσης 90">
            <a:extLst>
              <a:ext uri="{FF2B5EF4-FFF2-40B4-BE49-F238E27FC236}">
                <a16:creationId xmlns:a16="http://schemas.microsoft.com/office/drawing/2014/main" id="{0CACC512-C391-4C16-BAEA-5DBE81721C22}"/>
              </a:ext>
            </a:extLst>
          </p:cNvPr>
          <p:cNvCxnSpPr>
            <a:cxnSpLocks/>
            <a:stCxn id="57" idx="3"/>
            <a:endCxn id="3" idx="3"/>
          </p:cNvCxnSpPr>
          <p:nvPr/>
        </p:nvCxnSpPr>
        <p:spPr>
          <a:xfrm flipV="1">
            <a:off x="2186562" y="972400"/>
            <a:ext cx="3025646" cy="20461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Ευθεία γραμμή σύνδεσης 93">
            <a:extLst>
              <a:ext uri="{FF2B5EF4-FFF2-40B4-BE49-F238E27FC236}">
                <a16:creationId xmlns:a16="http://schemas.microsoft.com/office/drawing/2014/main" id="{0115BB59-3F6C-4399-AC20-338178E4B27B}"/>
              </a:ext>
            </a:extLst>
          </p:cNvPr>
          <p:cNvCxnSpPr>
            <a:cxnSpLocks/>
            <a:stCxn id="57" idx="3"/>
            <a:endCxn id="8" idx="3"/>
          </p:cNvCxnSpPr>
          <p:nvPr/>
        </p:nvCxnSpPr>
        <p:spPr>
          <a:xfrm flipV="1">
            <a:off x="2186562" y="1619574"/>
            <a:ext cx="3025646" cy="13989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Ευθεία γραμμή σύνδεσης 96">
            <a:extLst>
              <a:ext uri="{FF2B5EF4-FFF2-40B4-BE49-F238E27FC236}">
                <a16:creationId xmlns:a16="http://schemas.microsoft.com/office/drawing/2014/main" id="{D9C43AA9-62DB-443B-9976-B6FF04059C4F}"/>
              </a:ext>
            </a:extLst>
          </p:cNvPr>
          <p:cNvCxnSpPr>
            <a:cxnSpLocks/>
            <a:stCxn id="57" idx="3"/>
            <a:endCxn id="9" idx="3"/>
          </p:cNvCxnSpPr>
          <p:nvPr/>
        </p:nvCxnSpPr>
        <p:spPr>
          <a:xfrm flipV="1">
            <a:off x="2186562" y="2283308"/>
            <a:ext cx="3023741" cy="7352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Ευθεία γραμμή σύνδεσης 99">
            <a:extLst>
              <a:ext uri="{FF2B5EF4-FFF2-40B4-BE49-F238E27FC236}">
                <a16:creationId xmlns:a16="http://schemas.microsoft.com/office/drawing/2014/main" id="{7D0CE1E0-5AA8-4F94-8B9D-C0B665A00788}"/>
              </a:ext>
            </a:extLst>
          </p:cNvPr>
          <p:cNvCxnSpPr>
            <a:cxnSpLocks/>
            <a:stCxn id="57" idx="3"/>
            <a:endCxn id="10" idx="3"/>
          </p:cNvCxnSpPr>
          <p:nvPr/>
        </p:nvCxnSpPr>
        <p:spPr>
          <a:xfrm flipV="1">
            <a:off x="2186562" y="2909519"/>
            <a:ext cx="3026927" cy="1090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Ευθεία γραμμή σύνδεσης 103">
            <a:extLst>
              <a:ext uri="{FF2B5EF4-FFF2-40B4-BE49-F238E27FC236}">
                <a16:creationId xmlns:a16="http://schemas.microsoft.com/office/drawing/2014/main" id="{614592B1-D2E0-4B35-945C-A8FC5911973C}"/>
              </a:ext>
            </a:extLst>
          </p:cNvPr>
          <p:cNvCxnSpPr>
            <a:cxnSpLocks/>
            <a:stCxn id="57" idx="3"/>
            <a:endCxn id="11" idx="3"/>
          </p:cNvCxnSpPr>
          <p:nvPr/>
        </p:nvCxnSpPr>
        <p:spPr>
          <a:xfrm>
            <a:off x="2186562" y="3018537"/>
            <a:ext cx="3025062" cy="6173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35C5DCE8-3C17-4AAB-BAED-6C77C3565452}"/>
              </a:ext>
            </a:extLst>
          </p:cNvPr>
          <p:cNvSpPr txBox="1"/>
          <p:nvPr/>
        </p:nvSpPr>
        <p:spPr>
          <a:xfrm rot="21404521">
            <a:off x="5611324" y="1912895"/>
            <a:ext cx="1190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(wo1,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3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+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wo2,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3)/2</a:t>
            </a:r>
            <a:endParaRPr lang="el-GR" sz="1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5986D4D-084C-435B-8839-4743E2733E6A}"/>
              </a:ext>
            </a:extLst>
          </p:cNvPr>
          <p:cNvSpPr txBox="1"/>
          <p:nvPr/>
        </p:nvSpPr>
        <p:spPr>
          <a:xfrm rot="20752681">
            <a:off x="5652632" y="2363722"/>
            <a:ext cx="119545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(wo1,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4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+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wo2,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4)/2</a:t>
            </a:r>
            <a:endParaRPr lang="el-GR" sz="1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9E00378-2929-4495-898E-63A84175C2B9}"/>
              </a:ext>
            </a:extLst>
          </p:cNvPr>
          <p:cNvSpPr txBox="1"/>
          <p:nvPr/>
        </p:nvSpPr>
        <p:spPr>
          <a:xfrm rot="20080992">
            <a:off x="5880874" y="2947067"/>
            <a:ext cx="5249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wo1,</a:t>
            </a:r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5</a:t>
            </a:r>
            <a:endParaRPr lang="el-GR" sz="1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6A8AD71E-619F-4114-B2C2-B27AD4FA2293}"/>
              </a:ext>
            </a:extLst>
          </p:cNvPr>
          <p:cNvSpPr txBox="1"/>
          <p:nvPr/>
        </p:nvSpPr>
        <p:spPr>
          <a:xfrm>
            <a:off x="5024613" y="960360"/>
            <a:ext cx="580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wh2,5</a:t>
            </a:r>
            <a:endParaRPr lang="el-GR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F8E2A3C-2711-4FB7-A318-F70FF7DC26ED}"/>
              </a:ext>
            </a:extLst>
          </p:cNvPr>
          <p:cNvSpPr txBox="1"/>
          <p:nvPr/>
        </p:nvSpPr>
        <p:spPr>
          <a:xfrm>
            <a:off x="4949272" y="1623052"/>
            <a:ext cx="580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wh2,6</a:t>
            </a:r>
            <a:endParaRPr lang="el-GR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161537B-95A9-46A1-AD13-971CBF010A03}"/>
              </a:ext>
            </a:extLst>
          </p:cNvPr>
          <p:cNvSpPr txBox="1"/>
          <p:nvPr/>
        </p:nvSpPr>
        <p:spPr>
          <a:xfrm>
            <a:off x="4973403" y="2263548"/>
            <a:ext cx="580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wh2,7</a:t>
            </a:r>
            <a:endParaRPr lang="el-GR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A10A0F3-4845-4626-96BE-5FC053BDCBCD}"/>
              </a:ext>
            </a:extLst>
          </p:cNvPr>
          <p:cNvSpPr txBox="1"/>
          <p:nvPr/>
        </p:nvSpPr>
        <p:spPr>
          <a:xfrm>
            <a:off x="4601221" y="2740487"/>
            <a:ext cx="580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wh2,8</a:t>
            </a:r>
            <a:endParaRPr lang="el-GR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4D6F60C-819E-4BE9-A80A-403081FB6FE6}"/>
              </a:ext>
            </a:extLst>
          </p:cNvPr>
          <p:cNvSpPr txBox="1"/>
          <p:nvPr/>
        </p:nvSpPr>
        <p:spPr>
          <a:xfrm>
            <a:off x="4931859" y="3565841"/>
            <a:ext cx="249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l-GR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8E5782A-F5F3-45EA-925C-C5BA26E690AE}"/>
              </a:ext>
            </a:extLst>
          </p:cNvPr>
          <p:cNvSpPr txBox="1"/>
          <p:nvPr/>
        </p:nvSpPr>
        <p:spPr>
          <a:xfrm rot="21093812">
            <a:off x="4057036" y="623914"/>
            <a:ext cx="120482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(wh1,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1+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wh2,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1)/2</a:t>
            </a:r>
            <a:endParaRPr lang="el-GR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4168C041-43F4-466B-9F57-BA9FBBF6ADAB}"/>
              </a:ext>
            </a:extLst>
          </p:cNvPr>
          <p:cNvSpPr txBox="1"/>
          <p:nvPr/>
        </p:nvSpPr>
        <p:spPr>
          <a:xfrm rot="185271">
            <a:off x="4149286" y="1160221"/>
            <a:ext cx="11945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(wh1,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2+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wh2,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2)/2</a:t>
            </a:r>
            <a:endParaRPr lang="el-GR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AAAD988-9893-4F42-A972-9E1C5CC45135}"/>
              </a:ext>
            </a:extLst>
          </p:cNvPr>
          <p:cNvSpPr txBox="1"/>
          <p:nvPr/>
        </p:nvSpPr>
        <p:spPr>
          <a:xfrm rot="888224">
            <a:off x="4195203" y="1734819"/>
            <a:ext cx="119788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(wh1,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3</a:t>
            </a:r>
            <a:r>
              <a:rPr lang="en-US" sz="1000" b="0" i="0" dirty="0">
                <a:solidFill>
                  <a:schemeClr val="accent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+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wh2,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3)/2</a:t>
            </a:r>
            <a:endParaRPr lang="el-GR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A6BA344C-2C4C-4E77-90DD-1B870BB0B4C0}"/>
              </a:ext>
            </a:extLst>
          </p:cNvPr>
          <p:cNvSpPr txBox="1"/>
          <p:nvPr/>
        </p:nvSpPr>
        <p:spPr>
          <a:xfrm rot="1633154">
            <a:off x="4207382" y="2279460"/>
            <a:ext cx="119640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(wh1,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4</a:t>
            </a:r>
            <a:r>
              <a:rPr lang="en-US" sz="1000" b="0" i="0" dirty="0">
                <a:solidFill>
                  <a:schemeClr val="accent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+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wh2,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4)/2</a:t>
            </a:r>
            <a:endParaRPr lang="el-GR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23210B8-A447-4C01-AAAB-3F3551C8FA23}"/>
              </a:ext>
            </a:extLst>
          </p:cNvPr>
          <p:cNvSpPr txBox="1"/>
          <p:nvPr/>
        </p:nvSpPr>
        <p:spPr>
          <a:xfrm>
            <a:off x="5033897" y="3158518"/>
            <a:ext cx="5661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wh1,</a:t>
            </a: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5</a:t>
            </a:r>
            <a:endParaRPr lang="el-GR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FB9125-34A7-4148-A159-0F99A30CAD99}"/>
              </a:ext>
            </a:extLst>
          </p:cNvPr>
          <p:cNvSpPr txBox="1"/>
          <p:nvPr/>
        </p:nvSpPr>
        <p:spPr>
          <a:xfrm>
            <a:off x="979039" y="3854416"/>
            <a:ext cx="4581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+mn-lt"/>
              </a:rPr>
              <a:t>       </a:t>
            </a:r>
            <a:r>
              <a:rPr lang="en-GB" sz="1600" dirty="0">
                <a:solidFill>
                  <a:schemeClr val="tx1"/>
                </a:solidFill>
                <a:latin typeface="+mn-lt"/>
              </a:rPr>
              <a:t>Key idea: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clients contribute only to their relevant weights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federated model learns what each client can teach</a:t>
            </a:r>
            <a:endParaRPr lang="el-GR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 descr="Key idea icon flat creative element from Vector Image">
            <a:extLst>
              <a:ext uri="{FF2B5EF4-FFF2-40B4-BE49-F238E27FC236}">
                <a16:creationId xmlns:a16="http://schemas.microsoft.com/office/drawing/2014/main" id="{1D83E854-0588-B4A3-74B8-8881BDD25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2" t="23317" r="22866" b="34914"/>
          <a:stretch/>
        </p:blipFill>
        <p:spPr bwMode="auto">
          <a:xfrm>
            <a:off x="963209" y="3869019"/>
            <a:ext cx="338990" cy="2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10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9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06CA28D-2080-49E5-AD17-8924DE4DEB72}"/>
              </a:ext>
            </a:extLst>
          </p:cNvPr>
          <p:cNvSpPr txBox="1">
            <a:spLocks/>
          </p:cNvSpPr>
          <p:nvPr/>
        </p:nvSpPr>
        <p:spPr>
          <a:xfrm>
            <a:off x="457200" y="276447"/>
            <a:ext cx="8229600" cy="701748"/>
          </a:xfrm>
          <a:prstGeom prst="rect">
            <a:avLst/>
          </a:prstGeom>
          <a:blipFill dpi="0" rotWithShape="1">
            <a:blip r:embed="rId3"/>
            <a:srcRect/>
            <a:stretch>
              <a:fillRect t="80000" b="6000"/>
            </a:stretch>
          </a:blipFill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lang="en-US"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pPr>
              <a:buFontTx/>
            </a:pPr>
            <a:r>
              <a:rPr lang="en-US" b="1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</a:rPr>
              <a:t>Trust-Aware FL [2]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Θέση κειμένου 5">
            <a:extLst>
              <a:ext uri="{FF2B5EF4-FFF2-40B4-BE49-F238E27FC236}">
                <a16:creationId xmlns:a16="http://schemas.microsoft.com/office/drawing/2014/main" id="{BD81F92E-80F3-458C-961A-8E2D20C31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362947"/>
            <a:ext cx="7688700" cy="2337516"/>
          </a:xfrm>
        </p:spPr>
        <p:txBody>
          <a:bodyPr/>
          <a:lstStyle/>
          <a:p>
            <a:r>
              <a:rPr lang="en-US" sz="1800" dirty="0"/>
              <a:t>What we want: diminish influence of markedly diverging models</a:t>
            </a:r>
          </a:p>
          <a:p>
            <a:endParaRPr lang="en-US" sz="1800" dirty="0"/>
          </a:p>
          <a:p>
            <a:r>
              <a:rPr lang="en-US" sz="1800" dirty="0"/>
              <a:t>What we need: trust values to multiply weights in aggregation</a:t>
            </a:r>
          </a:p>
          <a:p>
            <a:endParaRPr lang="en-US" sz="1800" dirty="0"/>
          </a:p>
          <a:p>
            <a:r>
              <a:rPr lang="en-US" sz="1800" dirty="0"/>
              <a:t>Divergent models get smaller trust values</a:t>
            </a:r>
          </a:p>
          <a:p>
            <a:endParaRPr lang="en-US" sz="1800" dirty="0"/>
          </a:p>
          <a:p>
            <a:r>
              <a:rPr lang="en-US" sz="1800" dirty="0"/>
              <a:t>How to calculate trust values: directly compare weights of clients’ models</a:t>
            </a:r>
            <a:endParaRPr lang="el-G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8F3ED-8CC8-7F68-A7F7-6671968DE4B5}"/>
              </a:ext>
            </a:extLst>
          </p:cNvPr>
          <p:cNvSpPr txBox="1"/>
          <p:nvPr/>
        </p:nvSpPr>
        <p:spPr>
          <a:xfrm>
            <a:off x="2262186" y="4700639"/>
            <a:ext cx="5105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00" i="1" dirty="0">
                <a:latin typeface="+mn-lt"/>
              </a:rPr>
              <a:t>[2]: A. </a:t>
            </a:r>
            <a:r>
              <a:rPr lang="en-US" sz="1000" i="1" dirty="0" err="1">
                <a:latin typeface="+mn-lt"/>
              </a:rPr>
              <a:t>Gholami</a:t>
            </a:r>
            <a:r>
              <a:rPr lang="en-US" sz="1000" i="1" dirty="0">
                <a:latin typeface="+mn-lt"/>
              </a:rPr>
              <a:t>, N. </a:t>
            </a:r>
            <a:r>
              <a:rPr lang="en-US" sz="1000" i="1" dirty="0" err="1">
                <a:latin typeface="+mn-lt"/>
              </a:rPr>
              <a:t>Torkzaban</a:t>
            </a:r>
            <a:r>
              <a:rPr lang="en-US" sz="1000" i="1" dirty="0">
                <a:latin typeface="+mn-lt"/>
              </a:rPr>
              <a:t> and J. S. </a:t>
            </a:r>
            <a:r>
              <a:rPr lang="en-US" sz="1000" i="1" dirty="0" err="1">
                <a:latin typeface="+mn-lt"/>
              </a:rPr>
              <a:t>Baras</a:t>
            </a:r>
            <a:r>
              <a:rPr lang="en-US" sz="1000" i="1" dirty="0">
                <a:latin typeface="+mn-lt"/>
              </a:rPr>
              <a:t>. On the Importance of Trust in Next-Generation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00" i="1" dirty="0">
                <a:latin typeface="+mn-lt"/>
              </a:rPr>
              <a:t>Networked CPS Systems: An AI Perspective. </a:t>
            </a:r>
            <a:r>
              <a:rPr lang="en-US" sz="1000" i="1" dirty="0" err="1">
                <a:latin typeface="+mn-lt"/>
              </a:rPr>
              <a:t>arXiv</a:t>
            </a:r>
            <a:r>
              <a:rPr lang="en-US" sz="1000" i="1" dirty="0">
                <a:latin typeface="+mn-lt"/>
              </a:rPr>
              <a:t>, 2021. </a:t>
            </a:r>
            <a:r>
              <a:rPr lang="en-US" sz="1000" i="1" dirty="0">
                <a:latin typeface="+mn-lt"/>
                <a:hlinkClick r:id="rId4"/>
              </a:rPr>
              <a:t>https://arxiv.org/abs/2104.07853</a:t>
            </a:r>
            <a:endParaRPr lang="en-US" sz="1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5604057"/>
      </p:ext>
    </p:extLst>
  </p:cSld>
  <p:clrMapOvr>
    <a:masterClrMapping/>
  </p:clrMapOvr>
</p:sld>
</file>

<file path=ppt/theme/theme1.xml><?xml version="1.0" encoding="utf-8"?>
<a:theme xmlns:a="http://schemas.openxmlformats.org/drawingml/2006/main" name="Diplo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ploma" id="{65AC841F-4D00-4DE6-B0E9-BA1B031BDFA3}" vid="{3C4E1307-F864-400C-8182-273F7C83C552}"/>
    </a:ext>
  </a:extLst>
</a:theme>
</file>

<file path=ppt/theme/theme2.xml><?xml version="1.0" encoding="utf-8"?>
<a:theme xmlns:a="http://schemas.openxmlformats.org/drawingml/2006/main" name="1_Diplo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ploma" id="{65AC841F-4D00-4DE6-B0E9-BA1B031BDFA3}" vid="{3C4E1307-F864-400C-8182-273F7C83C55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5173</TotalTime>
  <Words>1560</Words>
  <Application>Microsoft Office PowerPoint</Application>
  <PresentationFormat>Προβολή στην οθόνη (16:9)</PresentationFormat>
  <Paragraphs>328</Paragraphs>
  <Slides>28</Slides>
  <Notes>28</Notes>
  <HiddenSlides>1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28</vt:i4>
      </vt:variant>
    </vt:vector>
  </HeadingPairs>
  <TitlesOfParts>
    <vt:vector size="35" baseType="lpstr">
      <vt:lpstr>Courier New</vt:lpstr>
      <vt:lpstr>Arial</vt:lpstr>
      <vt:lpstr>Wingdings</vt:lpstr>
      <vt:lpstr>Cambria Math</vt:lpstr>
      <vt:lpstr>Calibri</vt:lpstr>
      <vt:lpstr>Diploma</vt:lpstr>
      <vt:lpstr>1_Diploma</vt:lpstr>
      <vt:lpstr>DDoS Detection using Trust-Aware Federated Learning for Heterogeneous Collaborators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Graph Processing on Commodity Systems</dc:title>
  <cp:lastModifiedBy>Βασιλης Πετρακοπουλος</cp:lastModifiedBy>
  <cp:revision>193</cp:revision>
  <dcterms:modified xsi:type="dcterms:W3CDTF">2022-07-21T13:04:26Z</dcterms:modified>
</cp:coreProperties>
</file>